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1" r:id="rId1"/>
  </p:sldMasterIdLst>
  <p:notesMasterIdLst>
    <p:notesMasterId r:id="rId15"/>
  </p:notesMasterIdLst>
  <p:handoutMasterIdLst>
    <p:handoutMasterId r:id="rId16"/>
  </p:handoutMasterIdLst>
  <p:sldIdLst>
    <p:sldId id="343" r:id="rId2"/>
    <p:sldId id="276" r:id="rId3"/>
    <p:sldId id="332" r:id="rId4"/>
    <p:sldId id="361" r:id="rId5"/>
    <p:sldId id="352" r:id="rId6"/>
    <p:sldId id="368" r:id="rId7"/>
    <p:sldId id="359" r:id="rId8"/>
    <p:sldId id="369" r:id="rId9"/>
    <p:sldId id="376" r:id="rId10"/>
    <p:sldId id="354" r:id="rId11"/>
    <p:sldId id="362" r:id="rId12"/>
    <p:sldId id="363" r:id="rId13"/>
    <p:sldId id="357" r:id="rId14"/>
  </p:sldIdLst>
  <p:sldSz cx="9144000" cy="6858000" type="screen4x3"/>
  <p:notesSz cx="6858000" cy="9144000"/>
  <p:custDataLst>
    <p:tags r:id="rId17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C64B8"/>
    <a:srgbClr val="A00875"/>
    <a:srgbClr val="FFCC00"/>
    <a:srgbClr val="009900"/>
    <a:srgbClr val="B818AD"/>
    <a:srgbClr val="C010A7"/>
    <a:srgbClr val="18116D"/>
    <a:srgbClr val="740A65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50" autoAdjust="0"/>
    <p:restoredTop sz="94660"/>
  </p:normalViewPr>
  <p:slideViewPr>
    <p:cSldViewPr>
      <p:cViewPr varScale="1">
        <p:scale>
          <a:sx n="103" d="100"/>
          <a:sy n="103" d="100"/>
        </p:scale>
        <p:origin x="-16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52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52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A92B12-6005-4AC6-8180-77D1024F3B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077323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55F4603D-18C6-4AB9-80F1-E79E2B65F399}" type="datetimeFigureOut">
              <a:rPr lang="ru-RU"/>
              <a:pPr>
                <a:defRPr/>
              </a:pPr>
              <a:t>20.12.2014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6ECCD655-53FC-47DD-B75A-00B2C11FE5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6640811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560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D64EA6B-8B81-4822-8FC9-10ACD9820739}" type="slidenum">
              <a:rPr lang="ru-RU" smtClean="0"/>
              <a:pPr/>
              <a:t>1</a:t>
            </a:fld>
            <a:endParaRPr lang="ru-RU" smtClean="0"/>
          </a:p>
        </p:txBody>
      </p:sp>
    </p:spTree>
    <p:extLst>
      <p:ext uri="{BB962C8B-B14F-4D97-AF65-F5344CB8AC3E}">
        <p14:creationId xmlns="" xmlns:p14="http://schemas.microsoft.com/office/powerpoint/2010/main" val="23180748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662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226ECAB-2F79-4B38-B939-C0D76DCE6C5C}" type="slidenum">
              <a:rPr lang="ru-RU" smtClean="0"/>
              <a:pPr/>
              <a:t>2</a:t>
            </a:fld>
            <a:endParaRPr lang="ru-RU" smtClean="0"/>
          </a:p>
        </p:txBody>
      </p:sp>
    </p:spTree>
    <p:extLst>
      <p:ext uri="{BB962C8B-B14F-4D97-AF65-F5344CB8AC3E}">
        <p14:creationId xmlns="" xmlns:p14="http://schemas.microsoft.com/office/powerpoint/2010/main" val="21409272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>
              <a:lnSpc>
                <a:spcPct val="80000"/>
              </a:lnSpc>
            </a:pPr>
            <a:r>
              <a:rPr lang="ru-RU" sz="800" smtClean="0"/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19102409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ECCD655-53FC-47DD-B75A-00B2C11FE510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82438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7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9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42C81F0-288E-4E28-AAF7-44DE7C3536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98EA4F-F3FD-4917-AE97-313B2C7631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934852-4658-4CB3-96A8-0A195F330C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7603F5-125A-4983-A147-F1B4B53292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54D4796-3CA0-456E-AC72-3C5346CD9A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3B0B79-0EE2-4C0A-975B-6AD6DB1AFE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lvl1pPr>
              <a:defRPr b="1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9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8DE69C-CB9A-48B8-BBCF-4CF8DDCB12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16338D-B034-4062-8BAA-99A08EDDC4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3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61FFDE6-5DFE-454E-AFFB-02D9A94262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03C860-80CA-4EBD-9DE7-5D430D7C3E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6" name="Прямоугольник с одним скругленным углом 5"/>
          <p:cNvSpPr/>
          <p:nvPr/>
        </p:nvSpPr>
        <p:spPr>
          <a:xfrm>
            <a:off x="6400800" y="433388"/>
            <a:ext cx="2324100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D1C73CC-48E0-4706-ACD8-6FDE5C19A7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3238" y="4986338"/>
            <a:ext cx="8183562" cy="1050925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1" name="Текст 3"/>
          <p:cNvSpPr>
            <a:spLocks noGrp="1"/>
          </p:cNvSpPr>
          <p:nvPr>
            <p:ph type="body" idx="1"/>
          </p:nvPr>
        </p:nvSpPr>
        <p:spPr bwMode="auto">
          <a:xfrm>
            <a:off x="503238" y="530225"/>
            <a:ext cx="8183562" cy="418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82880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663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fld id="{D6DD4E59-522A-4CD3-9EF9-64F9AC3FCB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1" r:id="rId1"/>
    <p:sldLayoutId id="2147483914" r:id="rId2"/>
    <p:sldLayoutId id="2147483922" r:id="rId3"/>
    <p:sldLayoutId id="2147483915" r:id="rId4"/>
    <p:sldLayoutId id="2147483916" r:id="rId5"/>
    <p:sldLayoutId id="2147483917" r:id="rId6"/>
    <p:sldLayoutId id="2147483923" r:id="rId7"/>
    <p:sldLayoutId id="2147483918" r:id="rId8"/>
    <p:sldLayoutId id="2147483924" r:id="rId9"/>
    <p:sldLayoutId id="2147483919" r:id="rId10"/>
    <p:sldLayoutId id="2147483920" r:id="rId11"/>
  </p:sldLayoutIdLst>
  <p:transition spd="slow">
    <p:zoom/>
  </p:transition>
  <p:timing>
    <p:tnLst>
      <p:par>
        <p:cTn id="1" dur="indefinite" restart="never" nodeType="tmRoot"/>
      </p:par>
    </p:tnLst>
  </p:timing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rgbClr val="FF8D3E"/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9pPr>
      <a:extLst/>
    </p:titleStyle>
    <p:bodyStyle>
      <a:lvl1pPr marL="265113" indent="-265113" algn="l" rtl="0" eaLnBrk="0" fontAlgn="base" hangingPunct="0">
        <a:spcBef>
          <a:spcPts val="25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00025" algn="l" rtl="0" eaLnBrk="0" fontAlgn="base" hangingPunct="0">
        <a:spcBef>
          <a:spcPts val="250"/>
        </a:spcBef>
        <a:spcAft>
          <a:spcPct val="0"/>
        </a:spcAft>
        <a:buClr>
          <a:schemeClr val="accent1"/>
        </a:buClr>
        <a:buSzPct val="100000"/>
        <a:buFont typeface="Verdana" pitchFamily="34" charset="0"/>
        <a:buChar char="◦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5813" indent="-182563" algn="l" rtl="0" eaLnBrk="0" fontAlgn="base" hangingPunct="0">
        <a:spcBef>
          <a:spcPts val="250"/>
        </a:spcBef>
        <a:spcAft>
          <a:spcPct val="0"/>
        </a:spcAft>
        <a:buClr>
          <a:srgbClr val="ED3742"/>
        </a:buClr>
        <a:buSzPct val="100000"/>
        <a:buFont typeface="Wingdings 2" pitchFamily="18" charset="2"/>
        <a:buChar char="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3938" indent="-182563" algn="l" rtl="0" eaLnBrk="0" fontAlgn="base" hangingPunct="0">
        <a:spcBef>
          <a:spcPts val="225"/>
        </a:spcBef>
        <a:spcAft>
          <a:spcPct val="0"/>
        </a:spcAft>
        <a:buClr>
          <a:srgbClr val="ED3742"/>
        </a:buClr>
        <a:buSzPct val="112000"/>
        <a:buFont typeface="Verdana" pitchFamily="34" charset="0"/>
        <a:buChar char="◦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79525" indent="-182563" algn="l" rtl="0" eaLnBrk="0" fontAlgn="base" hangingPunct="0">
        <a:spcBef>
          <a:spcPts val="250"/>
        </a:spcBef>
        <a:spcAft>
          <a:spcPct val="0"/>
        </a:spcAft>
        <a:buClr>
          <a:srgbClr val="4A85BF"/>
        </a:buClr>
        <a:buSzPct val="100000"/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8.jpeg"/><Relationship Id="rId7" Type="http://schemas.openxmlformats.org/officeDocument/2006/relationships/image" Target="../media/image62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9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jpeg"/><Relationship Id="rId9" Type="http://schemas.openxmlformats.org/officeDocument/2006/relationships/image" Target="../media/image3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71500" y="1071563"/>
            <a:ext cx="8072438" cy="457993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ru-RU" i="1" dirty="0">
                <a:solidFill>
                  <a:srgbClr val="E9E6FE"/>
                </a:solidFill>
                <a:latin typeface="Times New Roman" pitchFamily="18" charset="0"/>
              </a:rPr>
              <a:t/>
            </a:r>
            <a:br>
              <a:rPr lang="ru-RU" i="1" dirty="0">
                <a:solidFill>
                  <a:srgbClr val="E9E6FE"/>
                </a:solidFill>
                <a:latin typeface="Times New Roman" pitchFamily="18" charset="0"/>
              </a:rPr>
            </a:br>
            <a:endParaRPr lang="ru-RU" sz="3600" b="1" dirty="0">
              <a:solidFill>
                <a:schemeClr val="bg1">
                  <a:lumMod val="75000"/>
                </a:schemeClr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r">
              <a:lnSpc>
                <a:spcPct val="90000"/>
              </a:lnSpc>
              <a:defRPr/>
            </a:pPr>
            <a:r>
              <a:rPr lang="ru-RU" sz="3600" b="1" dirty="0">
                <a:solidFill>
                  <a:srgbClr val="143462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</a:t>
            </a:r>
            <a:r>
              <a:rPr lang="ru-RU" sz="2400" i="1" dirty="0"/>
              <a:t>«Современная школа будет более тесно взаимодействовать с семьей… Приходить в образовательные учреждения вместе с детьми станет интересно и взрослым. Школы как центры досуга будут открыты в будние и воскресные дни, при этом школьные праздники, концерты, спектакли, спортивные мероприятия станут привлекательным местом семейного отдыха» </a:t>
            </a:r>
          </a:p>
          <a:p>
            <a:pPr algn="r">
              <a:lnSpc>
                <a:spcPct val="90000"/>
              </a:lnSpc>
              <a:defRPr/>
            </a:pPr>
            <a:endParaRPr lang="ru-RU" sz="2400" i="1" dirty="0">
              <a:solidFill>
                <a:srgbClr val="00B050"/>
              </a:solidFill>
            </a:endParaRPr>
          </a:p>
          <a:p>
            <a:pPr algn="r">
              <a:lnSpc>
                <a:spcPct val="90000"/>
              </a:lnSpc>
              <a:defRPr/>
            </a:pPr>
            <a:r>
              <a:rPr lang="ru-RU" sz="2400" i="1" dirty="0">
                <a:solidFill>
                  <a:srgbClr val="00B050"/>
                </a:solidFill>
              </a:rPr>
              <a:t>/</a:t>
            </a:r>
            <a:r>
              <a:rPr lang="ru-RU" i="1" dirty="0">
                <a:solidFill>
                  <a:srgbClr val="00B050"/>
                </a:solidFill>
              </a:rPr>
              <a:t>Национальная образовательная инициатива </a:t>
            </a:r>
          </a:p>
          <a:p>
            <a:pPr algn="r">
              <a:lnSpc>
                <a:spcPct val="90000"/>
              </a:lnSpc>
              <a:defRPr/>
            </a:pPr>
            <a:r>
              <a:rPr lang="ru-RU" i="1" dirty="0">
                <a:solidFill>
                  <a:srgbClr val="00B050"/>
                </a:solidFill>
              </a:rPr>
              <a:t>«Наша новая школа»/</a:t>
            </a:r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6147" name="Picture 15" descr="7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85813" y="1000125"/>
            <a:ext cx="1533525" cy="140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470424" y="1694108"/>
            <a:ext cx="4177501" cy="280050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3238" y="5373216"/>
            <a:ext cx="8183562" cy="664047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Школьные проекты</a:t>
            </a: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www.themegallery.com</a:t>
            </a:r>
            <a:endParaRPr lang="en-US"/>
          </a:p>
        </p:txBody>
      </p:sp>
      <p:pic>
        <p:nvPicPr>
          <p:cNvPr id="16389" name="Picture 4" descr="C:\Documents and Settings\Александр Ермолин\Рабочий стол\РМО\Фото и ФОТООТЧЕТЫ по годам\ФОТО оп годам\2008-09\моя семья - дом, школа, вселенная\483_8344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933564" y="662164"/>
            <a:ext cx="2285193" cy="1844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 descr="483_8331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665" y="3557419"/>
            <a:ext cx="2788532" cy="1997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 descr="483_8315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-7636" b="-13052"/>
          <a:stretch/>
        </p:blipFill>
        <p:spPr bwMode="auto">
          <a:xfrm>
            <a:off x="5451742" y="3789041"/>
            <a:ext cx="3088717" cy="2122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3" descr="C:\Documents and Settings\Александр Ермолин\Рабочий стол\РМО\Фото и ФОТООТЧЕТЫ по годам\ФОТО оп годам\2008-09\моя семья - дом, школа, вселенная\483_8340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899592" y="692696"/>
            <a:ext cx="2703215" cy="1813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Бережно храним семейные традиции</a:t>
            </a: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www.themegallery.com</a:t>
            </a:r>
            <a:endParaRPr lang="en-US"/>
          </a:p>
        </p:txBody>
      </p:sp>
      <p:pic>
        <p:nvPicPr>
          <p:cNvPr id="20485" name="Picture 3" descr="D:\Документы Ирины\ЦДО\ПОСТОЯННЫЕ ДОКУМЕНТЫ\ФОТО\Родословные 2012\PB140007 сжат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206037" y="756774"/>
            <a:ext cx="2156845" cy="3425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6" name="Picture 4" descr="D:\Документы Ирины\ЦДО\ПОСТОЯННЫЕ ДОКУМЕНТЫ\ФОТО\Родословные 2012\PB140005 сжат.JPG"/>
          <p:cNvPicPr>
            <a:picLocks noChangeAspect="1" noChangeArrowheads="1"/>
          </p:cNvPicPr>
          <p:nvPr/>
        </p:nvPicPr>
        <p:blipFill>
          <a:blip r:embed="rId3" cstate="email"/>
          <a:srcRect r="-1192"/>
          <a:stretch>
            <a:fillRect/>
          </a:stretch>
        </p:blipFill>
        <p:spPr bwMode="auto">
          <a:xfrm>
            <a:off x="3498769" y="3569469"/>
            <a:ext cx="2554287" cy="184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7" name="Picture 2" descr="D:\Документы Ирины\ЦДО\ПОСТОЯННЫЕ ДОКУМЕНТЫ\ФОТО\DSC00244 сжат.JPG"/>
          <p:cNvPicPr>
            <a:picLocks noChangeAspect="1" noChangeArrowheads="1"/>
          </p:cNvPicPr>
          <p:nvPr/>
        </p:nvPicPr>
        <p:blipFill>
          <a:blip r:embed="rId4" cstate="email"/>
          <a:srcRect l="-2915"/>
          <a:stretch>
            <a:fillRect/>
          </a:stretch>
        </p:blipFill>
        <p:spPr bwMode="auto">
          <a:xfrm>
            <a:off x="6803536" y="3125515"/>
            <a:ext cx="1559346" cy="2287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2112985" y="686875"/>
            <a:ext cx="3949678" cy="262159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 cstate="email"/>
          <a:srcRect t="-11045" r="-476"/>
          <a:stretch/>
        </p:blipFill>
        <p:spPr>
          <a:xfrm>
            <a:off x="920873" y="2729162"/>
            <a:ext cx="2097476" cy="2799079"/>
          </a:xfrm>
          <a:prstGeom prst="rect">
            <a:avLst/>
          </a:prstGeom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www.themegallery.com</a:t>
            </a:r>
            <a:endParaRPr lang="en-US"/>
          </a:p>
        </p:txBody>
      </p:sp>
      <p:pic>
        <p:nvPicPr>
          <p:cNvPr id="17413" name="Picture 3" descr="D:\Документы Ирины\ЦДО\ПОСТОЯННЫЕ ДОКУМЕНТЫ\ФОТО\Масленица 2006\P1020423 сжат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63688" y="806470"/>
            <a:ext cx="2922226" cy="2188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4" name="Picture 5" descr="D:\Документы Ирины\ЦДО\ПОСТОЯННЫЕ ДОКУМЕНТЫ\ФОТО\Масленица 2006\Копия 399_9949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406914" y="3261244"/>
            <a:ext cx="3311497" cy="2222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827584" y="3261244"/>
            <a:ext cx="3168937" cy="224034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email"/>
          <a:srcRect/>
          <a:stretch/>
        </p:blipFill>
        <p:spPr>
          <a:xfrm>
            <a:off x="5148064" y="736270"/>
            <a:ext cx="2990060" cy="2329074"/>
          </a:xfrm>
          <a:prstGeom prst="rect">
            <a:avLst/>
          </a:prstGeom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3238" y="5247256"/>
            <a:ext cx="8183562" cy="826112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В любом деле </a:t>
            </a:r>
            <a:b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нужны энтузиасты, потому что воспитание-это искусство!</a:t>
            </a: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www.themegallery.com</a:t>
            </a:r>
            <a:endParaRPr lang="en-US"/>
          </a:p>
        </p:txBody>
      </p:sp>
      <p:pic>
        <p:nvPicPr>
          <p:cNvPr id="21508" name="Picture 2" descr="C:\Documents and Settings\Александр Ермолин\Рабочий стол\РМО\Фото и ФОТООТЧЕТЫ по годам\ФОТО оп годам\Просто родители\DSC04949 сжат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79165" y="636663"/>
            <a:ext cx="2200011" cy="1601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Picture 3" descr="C:\Documents and Settings\Александр Ермолин\Рабочий стол\РМО\Фото и ФОТООТЧЕТЫ по годам\ФОТО оп годам\2011-12\Агеева\0YFPp9eg8nM сжат.JPG"/>
          <p:cNvPicPr>
            <a:picLocks noChangeAspect="1" noChangeArrowheads="1"/>
          </p:cNvPicPr>
          <p:nvPr/>
        </p:nvPicPr>
        <p:blipFill>
          <a:blip r:embed="rId3" cstate="email"/>
          <a:srcRect l="-16938" t="-7547" r="-3639"/>
          <a:stretch>
            <a:fillRect/>
          </a:stretch>
        </p:blipFill>
        <p:spPr bwMode="auto">
          <a:xfrm>
            <a:off x="5328634" y="3190335"/>
            <a:ext cx="3189462" cy="21329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3776" y="678047"/>
            <a:ext cx="2821620" cy="159559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3196490" y="1006455"/>
            <a:ext cx="1740729" cy="189897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4520662" y="2249206"/>
            <a:ext cx="2402703" cy="1601802"/>
          </a:xfrm>
          <a:prstGeom prst="rect">
            <a:avLst/>
          </a:prstGeom>
        </p:spPr>
      </p:pic>
      <p:pic>
        <p:nvPicPr>
          <p:cNvPr id="2050" name="Picture 2" descr="I:\конференция клуб Семья\EbgGpFzxYMk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056" y="2376165"/>
            <a:ext cx="2440490" cy="162834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email"/>
          <a:stretch>
            <a:fillRect/>
          </a:stretch>
        </p:blipFill>
        <p:spPr>
          <a:xfrm>
            <a:off x="2591747" y="3719145"/>
            <a:ext cx="2736887" cy="1814782"/>
          </a:xfrm>
          <a:prstGeom prst="rect">
            <a:avLst/>
          </a:prstGeom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071813" y="214313"/>
            <a:ext cx="5614987" cy="2071687"/>
          </a:xfrm>
        </p:spPr>
        <p:txBody>
          <a:bodyPr/>
          <a:lstStyle/>
          <a:p>
            <a:pPr algn="ctr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ru-RU" sz="5400" dirty="0" smtClean="0">
                <a:latin typeface="Batang" pitchFamily="18" charset="-127"/>
                <a:ea typeface="Batang" pitchFamily="18" charset="-127"/>
              </a:rPr>
              <a:t/>
            </a:r>
            <a:br>
              <a:rPr lang="ru-RU" sz="5400" dirty="0" smtClean="0">
                <a:latin typeface="Batang" pitchFamily="18" charset="-127"/>
                <a:ea typeface="Batang" pitchFamily="18" charset="-127"/>
              </a:rPr>
            </a:br>
            <a:r>
              <a:rPr lang="ru-RU" sz="1600" b="0" dirty="0" smtClean="0">
                <a:solidFill>
                  <a:srgbClr val="00B050"/>
                </a:solidFill>
              </a:rPr>
              <a:t>Центр  дополнительного образования </a:t>
            </a:r>
            <a:br>
              <a:rPr lang="ru-RU" sz="1600" b="0" dirty="0" smtClean="0">
                <a:solidFill>
                  <a:srgbClr val="00B050"/>
                </a:solidFill>
              </a:rPr>
            </a:br>
            <a:r>
              <a:rPr lang="ru-RU" sz="1600" b="0" dirty="0" smtClean="0">
                <a:solidFill>
                  <a:srgbClr val="00B050"/>
                </a:solidFill>
              </a:rPr>
              <a:t>/ГБОУ СОШ № 323/</a:t>
            </a:r>
            <a:br>
              <a:rPr lang="ru-RU" sz="1600" b="0" dirty="0" smtClean="0">
                <a:solidFill>
                  <a:srgbClr val="00B050"/>
                </a:solidFill>
              </a:rPr>
            </a:br>
            <a:endParaRPr lang="ru-RU" sz="1600" b="0" dirty="0" smtClean="0">
              <a:solidFill>
                <a:srgbClr val="00B050"/>
              </a:solidFill>
            </a:endParaRPr>
          </a:p>
        </p:txBody>
      </p:sp>
      <p:sp>
        <p:nvSpPr>
          <p:cNvPr id="5123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714375" y="2132856"/>
            <a:ext cx="8072438" cy="3939332"/>
          </a:xfrm>
        </p:spPr>
        <p:txBody>
          <a:bodyPr>
            <a:normAutofit/>
          </a:bodyPr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None/>
              <a:defRPr/>
            </a:pPr>
            <a:endParaRPr lang="ru-RU" sz="2400" dirty="0" smtClean="0"/>
          </a:p>
          <a:p>
            <a:pPr algn="ctr"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None/>
              <a:defRPr/>
            </a:pPr>
            <a:endParaRPr lang="ru-RU" sz="54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</a:rPr>
              <a:t>Кластерный подход в организации взаимодействия </a:t>
            </a:r>
          </a:p>
          <a:p>
            <a:pPr algn="ctr"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</a:rPr>
              <a:t>семьи и школы</a:t>
            </a:r>
          </a:p>
          <a:p>
            <a:pPr algn="ctr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endParaRPr lang="ru-RU" sz="1800" dirty="0" smtClean="0"/>
          </a:p>
          <a:p>
            <a:pPr algn="ctr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endParaRPr lang="ru-RU" sz="1600" i="1" dirty="0" smtClean="0"/>
          </a:p>
          <a:p>
            <a:pPr algn="ctr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ru-RU" sz="1600" i="1" dirty="0" smtClean="0"/>
              <a:t>ЦЕЛЬ: создание </a:t>
            </a:r>
            <a:r>
              <a:rPr lang="ru-RU" sz="1600" i="1" dirty="0"/>
              <a:t>условий для формирования заинтересованной, активной творческой позиции детей, родителей и педагогов в развивающем досуговом </a:t>
            </a:r>
            <a:r>
              <a:rPr lang="ru-RU" sz="1600" i="1" dirty="0" smtClean="0"/>
              <a:t>общении</a:t>
            </a:r>
            <a:endParaRPr lang="ru-RU" sz="1600" i="1" dirty="0"/>
          </a:p>
          <a:p>
            <a:pPr algn="ctr"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None/>
              <a:defRPr/>
            </a:pPr>
            <a:endParaRPr lang="ru-RU" sz="16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l"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None/>
              <a:defRPr/>
            </a:pPr>
            <a:endParaRPr lang="ru-RU" sz="2800" b="1" dirty="0" smtClean="0">
              <a:solidFill>
                <a:schemeClr val="accent1">
                  <a:lumMod val="50000"/>
                </a:schemeClr>
              </a:solidFill>
              <a:latin typeface="Batang" pitchFamily="18" charset="-127"/>
              <a:ea typeface="Batang" pitchFamily="18" charset="-127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None/>
              <a:defRPr/>
            </a:pPr>
            <a:endParaRPr lang="ru-RU" sz="1800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None/>
              <a:defRPr/>
            </a:pPr>
            <a:endParaRPr lang="ru-RU" sz="1800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None/>
              <a:defRPr/>
            </a:pPr>
            <a:endParaRPr lang="ru-RU" sz="1800" dirty="0" smtClean="0"/>
          </a:p>
        </p:txBody>
      </p:sp>
      <p:pic>
        <p:nvPicPr>
          <p:cNvPr id="4" name="Picture 8" descr="C:\Documents and Settings\Александр Ермолин\Рабочий стол\О клубе Семья и\кАРТИНКИ К СЕМЬЕ\160.111_1[1]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285852" y="928670"/>
            <a:ext cx="1857375" cy="18573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Oval 3"/>
          <p:cNvSpPr>
            <a:spLocks noChangeArrowheads="1"/>
          </p:cNvSpPr>
          <p:nvPr/>
        </p:nvSpPr>
        <p:spPr bwMode="auto">
          <a:xfrm>
            <a:off x="2123728" y="1071563"/>
            <a:ext cx="5421660" cy="5309765"/>
          </a:xfrm>
          <a:prstGeom prst="ellipse">
            <a:avLst/>
          </a:prstGeom>
          <a:gradFill rotWithShape="1">
            <a:gsLst>
              <a:gs pos="0">
                <a:srgbClr val="FFCCFF"/>
              </a:gs>
              <a:gs pos="100000">
                <a:srgbClr val="765E76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 b="1"/>
          </a:p>
          <a:p>
            <a:pPr algn="ctr"/>
            <a:endParaRPr lang="ru-RU" b="1"/>
          </a:p>
          <a:p>
            <a:pPr algn="ctr"/>
            <a:endParaRPr lang="ru-RU" b="1"/>
          </a:p>
          <a:p>
            <a:pPr algn="ctr"/>
            <a:endParaRPr lang="ru-RU" b="1"/>
          </a:p>
          <a:p>
            <a:pPr algn="ctr"/>
            <a:endParaRPr lang="ru-RU"/>
          </a:p>
          <a:p>
            <a:pPr algn="ctr"/>
            <a:endParaRPr lang="ru-RU"/>
          </a:p>
          <a:p>
            <a:pPr algn="ctr"/>
            <a:endParaRPr lang="ru-RU"/>
          </a:p>
          <a:p>
            <a:pPr algn="ctr"/>
            <a:endParaRPr lang="ru-RU"/>
          </a:p>
          <a:p>
            <a:pPr algn="ctr"/>
            <a:endParaRPr lang="ru-RU"/>
          </a:p>
          <a:p>
            <a:pPr algn="ctr"/>
            <a:endParaRPr lang="ru-RU"/>
          </a:p>
          <a:p>
            <a:pPr algn="ctr"/>
            <a:endParaRPr lang="ru-RU"/>
          </a:p>
          <a:p>
            <a:pPr algn="ctr"/>
            <a:endParaRPr lang="ru-RU"/>
          </a:p>
          <a:p>
            <a:pPr algn="ctr"/>
            <a:endParaRPr lang="ru-RU"/>
          </a:p>
          <a:p>
            <a:pPr algn="ctr"/>
            <a:endParaRPr lang="ru-RU"/>
          </a:p>
          <a:p>
            <a:pPr algn="ctr"/>
            <a:endParaRPr lang="ru-RU"/>
          </a:p>
          <a:p>
            <a:pPr algn="ctr"/>
            <a:endParaRPr lang="ru-RU"/>
          </a:p>
          <a:p>
            <a:pPr algn="ctr"/>
            <a:endParaRPr lang="ru-RU"/>
          </a:p>
          <a:p>
            <a:pPr algn="ctr"/>
            <a:endParaRPr lang="ru-RU"/>
          </a:p>
          <a:p>
            <a:pPr algn="ctr"/>
            <a:endParaRPr lang="ru-RU"/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title"/>
          </p:nvPr>
        </p:nvSpPr>
        <p:spPr>
          <a:xfrm>
            <a:off x="1643063" y="0"/>
            <a:ext cx="5572125" cy="11430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0" i="1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</a:rPr>
              <a:t>     КЛУБ «СЕМЬЯ»</a:t>
            </a:r>
          </a:p>
        </p:txBody>
      </p:sp>
      <p:sp>
        <p:nvSpPr>
          <p:cNvPr id="10245" name="Oval 6"/>
          <p:cNvSpPr>
            <a:spLocks noChangeArrowheads="1"/>
          </p:cNvSpPr>
          <p:nvPr/>
        </p:nvSpPr>
        <p:spPr bwMode="auto">
          <a:xfrm>
            <a:off x="3143250" y="1357312"/>
            <a:ext cx="3095625" cy="2643187"/>
          </a:xfrm>
          <a:prstGeom prst="ellipse">
            <a:avLst/>
          </a:prstGeom>
          <a:gradFill rotWithShape="1">
            <a:gsLst>
              <a:gs pos="0">
                <a:srgbClr val="FFCC99"/>
              </a:gs>
              <a:gs pos="100000">
                <a:srgbClr val="765E47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b="1" dirty="0"/>
          </a:p>
          <a:p>
            <a:pPr algn="ctr"/>
            <a:endParaRPr lang="ru-RU" b="1" dirty="0"/>
          </a:p>
          <a:p>
            <a:pPr algn="ctr"/>
            <a:endParaRPr lang="ru-RU" b="1" dirty="0">
              <a:solidFill>
                <a:srgbClr val="592517"/>
              </a:solidFill>
            </a:endParaRPr>
          </a:p>
          <a:p>
            <a:pPr algn="ctr"/>
            <a:endParaRPr lang="ru-RU" b="1" dirty="0">
              <a:solidFill>
                <a:srgbClr val="592517"/>
              </a:solidFill>
            </a:endParaRPr>
          </a:p>
          <a:p>
            <a:pPr algn="ctr"/>
            <a:endParaRPr lang="ru-RU" b="1" dirty="0" smtClean="0">
              <a:solidFill>
                <a:srgbClr val="592517"/>
              </a:solidFill>
            </a:endParaRPr>
          </a:p>
          <a:p>
            <a:pPr algn="ctr"/>
            <a:endParaRPr lang="ru-RU" b="1" dirty="0" smtClean="0">
              <a:solidFill>
                <a:srgbClr val="592517"/>
              </a:solidFill>
            </a:endParaRPr>
          </a:p>
          <a:p>
            <a:pPr algn="ctr"/>
            <a:endParaRPr lang="ru-RU" b="1" dirty="0">
              <a:solidFill>
                <a:srgbClr val="592517"/>
              </a:solidFill>
            </a:endParaRPr>
          </a:p>
          <a:p>
            <a:pPr algn="ctr"/>
            <a:r>
              <a:rPr lang="ru-RU" b="1" dirty="0">
                <a:solidFill>
                  <a:srgbClr val="592517"/>
                </a:solidFill>
              </a:rPr>
              <a:t>Формы </a:t>
            </a:r>
          </a:p>
          <a:p>
            <a:pPr algn="ctr"/>
            <a:r>
              <a:rPr lang="ru-RU" b="1" dirty="0">
                <a:solidFill>
                  <a:srgbClr val="592517"/>
                </a:solidFill>
              </a:rPr>
              <a:t>совместной </a:t>
            </a:r>
          </a:p>
          <a:p>
            <a:pPr algn="ctr"/>
            <a:r>
              <a:rPr lang="ru-RU" b="1" dirty="0">
                <a:solidFill>
                  <a:srgbClr val="592517"/>
                </a:solidFill>
              </a:rPr>
              <a:t>деятельности </a:t>
            </a:r>
          </a:p>
          <a:p>
            <a:pPr algn="ctr"/>
            <a:r>
              <a:rPr lang="ru-RU" b="1" dirty="0">
                <a:solidFill>
                  <a:srgbClr val="592517"/>
                </a:solidFill>
              </a:rPr>
              <a:t>взрослых и детей</a:t>
            </a:r>
          </a:p>
          <a:p>
            <a:pPr algn="ctr"/>
            <a:endParaRPr lang="ru-RU" dirty="0">
              <a:solidFill>
                <a:srgbClr val="592517"/>
              </a:solidFill>
            </a:endParaRPr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</p:txBody>
      </p:sp>
      <p:sp>
        <p:nvSpPr>
          <p:cNvPr id="28" name="Скругленная прямоугольная выноска 27"/>
          <p:cNvSpPr/>
          <p:nvPr/>
        </p:nvSpPr>
        <p:spPr>
          <a:xfrm>
            <a:off x="0" y="1142984"/>
            <a:ext cx="2428860" cy="1357322"/>
          </a:xfrm>
          <a:prstGeom prst="wedgeRoundRectCallout">
            <a:avLst>
              <a:gd name="adj1" fmla="val 98270"/>
              <a:gd name="adj2" fmla="val -4055"/>
              <a:gd name="adj3" fmla="val 16667"/>
            </a:avLst>
          </a:prstGeom>
          <a:solidFill>
            <a:srgbClr val="FFFF66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600" dirty="0">
              <a:solidFill>
                <a:srgbClr val="592517"/>
              </a:solidFill>
            </a:endParaRPr>
          </a:p>
          <a:p>
            <a:pPr algn="ctr">
              <a:defRPr/>
            </a:pPr>
            <a:r>
              <a:rPr lang="ru-RU" sz="1600" dirty="0">
                <a:solidFill>
                  <a:srgbClr val="592517"/>
                </a:solidFill>
              </a:rPr>
              <a:t>Совместные занятия в творческих коллективах ЦДО</a:t>
            </a:r>
          </a:p>
          <a:p>
            <a:pPr algn="ctr">
              <a:defRPr/>
            </a:pPr>
            <a:endParaRPr lang="ru-RU" sz="1600" dirty="0">
              <a:solidFill>
                <a:srgbClr val="592517"/>
              </a:solidFill>
            </a:endParaRPr>
          </a:p>
          <a:p>
            <a:pPr algn="ctr">
              <a:defRPr/>
            </a:pPr>
            <a:endParaRPr lang="ru-RU" sz="1600" dirty="0">
              <a:solidFill>
                <a:srgbClr val="592517"/>
              </a:solidFill>
            </a:endParaRPr>
          </a:p>
        </p:txBody>
      </p:sp>
      <p:sp>
        <p:nvSpPr>
          <p:cNvPr id="30" name="Скругленная прямоугольная выноска 29"/>
          <p:cNvSpPr/>
          <p:nvPr/>
        </p:nvSpPr>
        <p:spPr>
          <a:xfrm>
            <a:off x="6786578" y="5357826"/>
            <a:ext cx="2357422" cy="1285884"/>
          </a:xfrm>
          <a:prstGeom prst="wedgeRoundRectCallout">
            <a:avLst>
              <a:gd name="adj1" fmla="val -96959"/>
              <a:gd name="adj2" fmla="val -230445"/>
              <a:gd name="adj3" fmla="val 16667"/>
            </a:avLst>
          </a:prstGeom>
          <a:solidFill>
            <a:srgbClr val="FFFF66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>
                <a:solidFill>
                  <a:srgbClr val="592517"/>
                </a:solidFill>
              </a:rPr>
              <a:t>Семейные старты «Папа, мама, Я – спортивная семья»</a:t>
            </a:r>
          </a:p>
        </p:txBody>
      </p:sp>
      <p:sp>
        <p:nvSpPr>
          <p:cNvPr id="35" name="Скругленная прямоугольная выноска 34"/>
          <p:cNvSpPr/>
          <p:nvPr/>
        </p:nvSpPr>
        <p:spPr>
          <a:xfrm>
            <a:off x="6715140" y="4000504"/>
            <a:ext cx="2428860" cy="1285884"/>
          </a:xfrm>
          <a:prstGeom prst="wedgeRoundRectCallout">
            <a:avLst>
              <a:gd name="adj1" fmla="val -91369"/>
              <a:gd name="adj2" fmla="val -164914"/>
              <a:gd name="adj3" fmla="val 16667"/>
            </a:avLst>
          </a:prstGeom>
          <a:solidFill>
            <a:srgbClr val="FF66FF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>
                <a:solidFill>
                  <a:srgbClr val="592517"/>
                </a:solidFill>
              </a:rPr>
              <a:t>Встречи с интересными людьми</a:t>
            </a:r>
            <a:endParaRPr lang="ru-RU" sz="1600" dirty="0"/>
          </a:p>
        </p:txBody>
      </p:sp>
      <p:sp>
        <p:nvSpPr>
          <p:cNvPr id="37" name="Скругленная прямоугольная выноска 36"/>
          <p:cNvSpPr/>
          <p:nvPr/>
        </p:nvSpPr>
        <p:spPr>
          <a:xfrm>
            <a:off x="0" y="5357826"/>
            <a:ext cx="2428860" cy="1285884"/>
          </a:xfrm>
          <a:prstGeom prst="wedgeRoundRectCallout">
            <a:avLst>
              <a:gd name="adj1" fmla="val 103919"/>
              <a:gd name="adj2" fmla="val -234785"/>
              <a:gd name="adj3" fmla="val 16667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>
                <a:solidFill>
                  <a:srgbClr val="592517"/>
                </a:solidFill>
              </a:rPr>
              <a:t>Психолого-педагогическое консультирование</a:t>
            </a:r>
          </a:p>
          <a:p>
            <a:pPr algn="ctr">
              <a:defRPr/>
            </a:pPr>
            <a:endParaRPr lang="ru-RU" sz="1600" dirty="0">
              <a:solidFill>
                <a:srgbClr val="592517"/>
              </a:solidFill>
            </a:endParaRPr>
          </a:p>
          <a:p>
            <a:pPr algn="ctr">
              <a:defRPr/>
            </a:pPr>
            <a:endParaRPr lang="ru-RU" sz="1600" dirty="0">
              <a:solidFill>
                <a:srgbClr val="592517"/>
              </a:solidFill>
            </a:endParaRPr>
          </a:p>
        </p:txBody>
      </p:sp>
      <p:sp>
        <p:nvSpPr>
          <p:cNvPr id="36" name="Скругленная прямоугольная выноска 35"/>
          <p:cNvSpPr/>
          <p:nvPr/>
        </p:nvSpPr>
        <p:spPr>
          <a:xfrm>
            <a:off x="0" y="4000504"/>
            <a:ext cx="2428860" cy="1285884"/>
          </a:xfrm>
          <a:prstGeom prst="wedgeRoundRectCallout">
            <a:avLst>
              <a:gd name="adj1" fmla="val 102011"/>
              <a:gd name="adj2" fmla="val -168403"/>
              <a:gd name="adj3" fmla="val 16667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>
                <a:solidFill>
                  <a:srgbClr val="592517"/>
                </a:solidFill>
              </a:rPr>
              <a:t>Занятия в спортивно-оздоровительном центре </a:t>
            </a:r>
          </a:p>
        </p:txBody>
      </p:sp>
      <p:sp>
        <p:nvSpPr>
          <p:cNvPr id="29" name="Скругленная прямоугольная выноска 28"/>
          <p:cNvSpPr/>
          <p:nvPr/>
        </p:nvSpPr>
        <p:spPr>
          <a:xfrm>
            <a:off x="0" y="2643182"/>
            <a:ext cx="2428860" cy="1214446"/>
          </a:xfrm>
          <a:prstGeom prst="wedgeRoundRectCallout">
            <a:avLst>
              <a:gd name="adj1" fmla="val 103628"/>
              <a:gd name="adj2" fmla="val -97850"/>
              <a:gd name="adj3" fmla="val 16667"/>
            </a:avLst>
          </a:prstGeom>
          <a:solidFill>
            <a:srgbClr val="FF7C8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>
                <a:solidFill>
                  <a:srgbClr val="592517"/>
                </a:solidFill>
              </a:rPr>
              <a:t>Мастер-классы</a:t>
            </a:r>
          </a:p>
        </p:txBody>
      </p:sp>
      <p:sp>
        <p:nvSpPr>
          <p:cNvPr id="31" name="Скругленная прямоугольная выноска 30"/>
          <p:cNvSpPr/>
          <p:nvPr/>
        </p:nvSpPr>
        <p:spPr>
          <a:xfrm>
            <a:off x="6715140" y="2714620"/>
            <a:ext cx="2428860" cy="1143008"/>
          </a:xfrm>
          <a:prstGeom prst="wedgeRoundRectCallout">
            <a:avLst>
              <a:gd name="adj1" fmla="val -94200"/>
              <a:gd name="adj2" fmla="val -97787"/>
              <a:gd name="adj3" fmla="val 16667"/>
            </a:avLst>
          </a:prstGeom>
          <a:solidFill>
            <a:srgbClr val="66FF99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>
                <a:solidFill>
                  <a:srgbClr val="592517"/>
                </a:solidFill>
              </a:rPr>
              <a:t>Фестивали семейного</a:t>
            </a:r>
          </a:p>
          <a:p>
            <a:pPr algn="ctr">
              <a:defRPr/>
            </a:pPr>
            <a:r>
              <a:rPr lang="ru-RU" sz="1600" dirty="0">
                <a:solidFill>
                  <a:srgbClr val="592517"/>
                </a:solidFill>
              </a:rPr>
              <a:t>творчества</a:t>
            </a:r>
            <a:endParaRPr lang="ru-RU" sz="1600" dirty="0"/>
          </a:p>
        </p:txBody>
      </p:sp>
      <p:sp>
        <p:nvSpPr>
          <p:cNvPr id="32" name="Скругленная прямоугольная выноска 31"/>
          <p:cNvSpPr/>
          <p:nvPr/>
        </p:nvSpPr>
        <p:spPr>
          <a:xfrm>
            <a:off x="6715140" y="1071546"/>
            <a:ext cx="2428860" cy="1500198"/>
          </a:xfrm>
          <a:prstGeom prst="wedgeRoundRectCallout">
            <a:avLst>
              <a:gd name="adj1" fmla="val -98389"/>
              <a:gd name="adj2" fmla="val -7083"/>
              <a:gd name="adj3" fmla="val 16667"/>
            </a:avLst>
          </a:prstGeom>
          <a:solidFill>
            <a:schemeClr val="bg1">
              <a:lumMod val="60000"/>
              <a:lumOff val="40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>
                <a:solidFill>
                  <a:srgbClr val="592517"/>
                </a:solidFill>
              </a:rPr>
              <a:t>Совместная подготовка школьных событий</a:t>
            </a:r>
          </a:p>
        </p:txBody>
      </p:sp>
      <p:pic>
        <p:nvPicPr>
          <p:cNvPr id="10270" name="Picture 13" descr="peopls166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691062" y="5111461"/>
            <a:ext cx="1238251" cy="110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1" name="Picture 14" descr="139"/>
          <p:cNvPicPr>
            <a:picLocks noChangeAspect="1" noChangeArrowheads="1" noCrop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357563" y="4071938"/>
            <a:ext cx="12192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www.themegallery.com</a:t>
            </a:r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27584" y="869604"/>
            <a:ext cx="1996877" cy="2376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H:\ИРИНА  ЦДО Вариант 2014\ЦДО\ФОТО\Новогодние праздники\Утренник у Ладушек 2010\1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84902" y="3521995"/>
            <a:ext cx="3644011" cy="22435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827584" y="3521995"/>
            <a:ext cx="3383573" cy="22435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3163584" y="898012"/>
            <a:ext cx="3085517" cy="23141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6567977" y="898012"/>
            <a:ext cx="1780686" cy="23702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www.themegallery.com</a:t>
            </a:r>
          </a:p>
        </p:txBody>
      </p:sp>
      <p:pic>
        <p:nvPicPr>
          <p:cNvPr id="12291" name="Рисунок 3" descr="D:\Документы Ирины\ЦДО\ЦДО 2011-12\ФОТО\Фото Семейная гостинная\SDC12625.JPG"/>
          <p:cNvPicPr>
            <a:picLocks noChangeAspect="1" noChangeArrowheads="1"/>
          </p:cNvPicPr>
          <p:nvPr/>
        </p:nvPicPr>
        <p:blipFill rotWithShape="1">
          <a:blip r:embed="rId2" cstate="email"/>
          <a:srcRect t="-1368" r="-1882"/>
          <a:stretch/>
        </p:blipFill>
        <p:spPr bwMode="auto">
          <a:xfrm>
            <a:off x="846045" y="1060677"/>
            <a:ext cx="2334281" cy="16488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3500" y="4869160"/>
            <a:ext cx="3543300" cy="1368152"/>
          </a:xfrm>
        </p:spPr>
        <p:txBody>
          <a:bodyPr>
            <a:noAutofit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ru-RU" sz="2400" dirty="0" smtClean="0">
                <a:solidFill>
                  <a:srgbClr val="592517"/>
                </a:solidFill>
              </a:rPr>
              <a:t/>
            </a:r>
            <a:br>
              <a:rPr lang="ru-RU" sz="2400" dirty="0" smtClean="0">
                <a:solidFill>
                  <a:srgbClr val="592517"/>
                </a:solidFill>
              </a:rPr>
            </a:br>
            <a:r>
              <a:rPr lang="ru-RU" sz="2400" dirty="0" smtClean="0">
                <a:solidFill>
                  <a:srgbClr val="592517"/>
                </a:solidFill>
              </a:rPr>
              <a:t/>
            </a:r>
            <a:br>
              <a:rPr lang="ru-RU" sz="2400" dirty="0" smtClean="0">
                <a:solidFill>
                  <a:srgbClr val="592517"/>
                </a:solidFill>
              </a:rPr>
            </a:br>
            <a:r>
              <a:rPr lang="ru-RU" sz="2400" dirty="0" smtClean="0">
                <a:solidFill>
                  <a:srgbClr val="592517"/>
                </a:solidFill>
              </a:rPr>
              <a:t/>
            </a:r>
            <a:br>
              <a:rPr lang="ru-RU" sz="2400" dirty="0" smtClean="0">
                <a:solidFill>
                  <a:srgbClr val="592517"/>
                </a:solidFill>
              </a:rPr>
            </a:br>
            <a:r>
              <a:rPr lang="ru-RU" sz="2400" dirty="0" smtClean="0">
                <a:solidFill>
                  <a:srgbClr val="592517"/>
                </a:solidFill>
              </a:rPr>
              <a:t/>
            </a:r>
            <a:br>
              <a:rPr lang="ru-RU" sz="2400" dirty="0" smtClean="0">
                <a:solidFill>
                  <a:srgbClr val="592517"/>
                </a:solidFill>
              </a:rPr>
            </a:b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</a:rPr>
              <a:t>Образовательная программа «Семейная гостиная»</a:t>
            </a:r>
            <a:r>
              <a:rPr lang="ru-RU" sz="1800" dirty="0" smtClean="0">
                <a:solidFill>
                  <a:srgbClr val="592517"/>
                </a:solidFill>
              </a:rPr>
              <a:t/>
            </a:r>
            <a:br>
              <a:rPr lang="ru-RU" sz="1800" dirty="0" smtClean="0">
                <a:solidFill>
                  <a:srgbClr val="592517"/>
                </a:solidFill>
              </a:rPr>
            </a:br>
            <a:endParaRPr lang="ru-RU" sz="1800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pic>
        <p:nvPicPr>
          <p:cNvPr id="12293" name="Picture 5" descr="D:\Документы Ирины\ЦДО\ПОСТОЯННЫЕ ДОКУМЕНТЫ\ФОТО\Семейная гостиная 2011-12\SDC11867 сжат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118392" y="760142"/>
            <a:ext cx="2230272" cy="16720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8" descr="사진 133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605454" y="1060677"/>
            <a:ext cx="2320870" cy="17008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674031" y="3084091"/>
            <a:ext cx="2880320" cy="2160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4344" y="2606532"/>
            <a:ext cx="2294732" cy="17210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597" y="3136041"/>
            <a:ext cx="1920197" cy="25602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email"/>
          <a:stretch>
            <a:fillRect/>
          </a:stretch>
        </p:blipFill>
        <p:spPr>
          <a:xfrm>
            <a:off x="5364088" y="3720033"/>
            <a:ext cx="1017498" cy="13566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3238" y="5157191"/>
            <a:ext cx="8183562" cy="954684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Выходной в школе-это интересно!</a:t>
            </a:r>
            <a:endParaRPr lang="ru-RU" sz="2000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www.themegallery.com</a:t>
            </a:r>
            <a:endParaRPr lang="en-US"/>
          </a:p>
        </p:txBody>
      </p:sp>
      <p:pic>
        <p:nvPicPr>
          <p:cNvPr id="2050" name="Picture 2" descr="H:\ИРИНА  ЦДО Вариант 2014\ЦДО\ФОТО\Семейная гостиная\семейная гостиная 007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761221"/>
            <a:ext cx="2952328" cy="221444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H:\ИРИНА  ЦДО Вариант 2014\ЦДО\ФОТО\Семейная гостиная\Семейные гостиные\Семейная гостиная\семейная гостиная 002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205710"/>
            <a:ext cx="3379440" cy="253481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:\ИРИНА  ЦДО Вариант 2014\ЦДО\ФОТО\Семейная гостиная\Семейные гостиные\Семейная гостиная\семейная гостиная 003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086490"/>
            <a:ext cx="1439721" cy="191945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:\ИРИНА  ЦДО Вариант 2014\ЦДО\ФОТО\Семейная гостиная\Семейные гостиные\Семейная гостиная\семейная гостиная 031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4783" y="3260633"/>
            <a:ext cx="1530695" cy="204092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3" descr="D:\Документы Ирины\ЦДО\ПОСТОЯННЫЕ ДОКУМЕНТЫ\ФОТО\Часы Декупаж мастер-класс 25.05.12\P5250051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558562" y="3725481"/>
            <a:ext cx="2485990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4" descr="D:\Документы Ирины\ЦДО\ПОСТОЯННЫЕ ДОКУМЕНТЫ\ФОТО\Часы Декупаж мастер-класс 25.05.12\P5250014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5868144" y="761221"/>
            <a:ext cx="2632348" cy="1852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45162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3238" y="5373216"/>
            <a:ext cx="8183562" cy="792088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Вот они какие, наши мамы!</a:t>
            </a:r>
            <a:b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</a:br>
            <a:endParaRPr lang="ru-RU" sz="2000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214938" y="1071563"/>
            <a:ext cx="3000375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ru-RU" b="1" dirty="0">
              <a:solidFill>
                <a:schemeClr val="accent1">
                  <a:lumMod val="75000"/>
                </a:schemeClr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</a:endParaRPr>
          </a:p>
        </p:txBody>
      </p:sp>
      <p:pic>
        <p:nvPicPr>
          <p:cNvPr id="15365" name="Picture 3" descr="C:\Documents and Settings\Александр Ермолин\Рабочий стол\РМО\Фото и ФОТООТЧЕТЫ по годам\ФОТО оп годам\2010-11\Хореография с мамами\P1070509 сжат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340965" y="827887"/>
            <a:ext cx="2115879" cy="28187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4" name="Picture 2" descr="P105006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7435" y="1314785"/>
            <a:ext cx="1569202" cy="20922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 descr="P1050435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692696"/>
            <a:ext cx="3231422" cy="22303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 descr="P1050041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672779"/>
            <a:ext cx="2423684" cy="16561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 descr="H:\ИРИНА  ЦДО Вариант 2014\ЦДО\ФОТО\Семейная гостиная\Семейные гостиные\в тренажерном зале\Изображение 1427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5404" y="4077072"/>
            <a:ext cx="2208298" cy="16561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850892" y="3255370"/>
            <a:ext cx="2577483" cy="19276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:\ИРИНА  ЦДО Вариант 2014\ЦДО\ЦДО 2013-14\Kids vector (2)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929295"/>
            <a:ext cx="4362916" cy="138075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4048" y="4869161"/>
            <a:ext cx="3682751" cy="1008112"/>
          </a:xfrm>
        </p:spPr>
        <p:txBody>
          <a:bodyPr>
            <a:normAutofit/>
          </a:bodyPr>
          <a:lstStyle/>
          <a:p>
            <a:r>
              <a:rPr lang="ru-RU" sz="1800" b="0" dirty="0" err="1" smtClean="0">
                <a:solidFill>
                  <a:schemeClr val="accent1">
                    <a:lumMod val="75000"/>
                  </a:schemeClr>
                </a:solidFill>
              </a:rPr>
              <a:t>Оккервиль</a:t>
            </a:r>
            <a:r>
              <a:rPr lang="ru-RU" sz="1800" b="0" dirty="0" smtClean="0">
                <a:solidFill>
                  <a:schemeClr val="accent1">
                    <a:lumMod val="75000"/>
                  </a:schemeClr>
                </a:solidFill>
              </a:rPr>
              <a:t>-наш общий дом!</a:t>
            </a:r>
            <a:br>
              <a:rPr lang="ru-RU" sz="1800" b="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1800" b="0" dirty="0" smtClean="0">
                <a:solidFill>
                  <a:schemeClr val="accent1">
                    <a:lumMod val="75000"/>
                  </a:schemeClr>
                </a:solidFill>
              </a:rPr>
              <a:t>Здесь мы весело живем.</a:t>
            </a:r>
            <a:endParaRPr lang="ru-RU" sz="1800" b="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www.themegallery.com</a:t>
            </a:r>
            <a:endParaRPr lang="en-US"/>
          </a:p>
        </p:txBody>
      </p:sp>
      <p:pic>
        <p:nvPicPr>
          <p:cNvPr id="4102" name="Picture 6" descr="H:\ИРИНА  ЦДО Вариант 2014\ЦДО\ФОТО\Сжатые\4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86181" y="858066"/>
            <a:ext cx="2042017" cy="16943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H:\ИРИНА  ЦДО Вариант 2014\ЦДО\ФОТО\Сжатые\фото счастливых детей сжатые\мамины розы 107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873" y="2866051"/>
            <a:ext cx="1755940" cy="131747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6267663" y="602349"/>
            <a:ext cx="2353501" cy="176376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3144799" y="681139"/>
            <a:ext cx="1902362" cy="1421583"/>
          </a:xfrm>
          <a:prstGeom prst="rect">
            <a:avLst/>
          </a:prstGeom>
        </p:spPr>
      </p:pic>
      <p:pic>
        <p:nvPicPr>
          <p:cNvPr id="4100" name="Picture 4" descr="H:\ИРИНА  ЦДО Вариант 2014\ЦДО\ФОТО\Сжатые\1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5996" y="1942584"/>
            <a:ext cx="2906150" cy="193190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H:\ИРИНА  ЦДО Вариант 2014\ЦДО\ФОТО\Сжатые\1б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597" y="3760106"/>
            <a:ext cx="2395315" cy="159260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9" cstate="email"/>
          <a:srcRect/>
          <a:stretch/>
        </p:blipFill>
        <p:spPr>
          <a:xfrm>
            <a:off x="5406230" y="3382901"/>
            <a:ext cx="2942433" cy="183182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58424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Конкурс фотогазет</a:t>
            </a:r>
            <a:endParaRPr lang="ru-RU" sz="2000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www.themegallery.com</a:t>
            </a:r>
            <a:endParaRPr lang="en-US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5377242" y="652883"/>
            <a:ext cx="3162974" cy="237223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592868" y="3429000"/>
            <a:ext cx="3476632" cy="218266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755576" y="596459"/>
            <a:ext cx="3151216" cy="227284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2862685" y="1829234"/>
            <a:ext cx="3464668" cy="257975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5430398" y="3602466"/>
            <a:ext cx="3162455" cy="221713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6168845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6c6277e475342a88f9359975c1e8cba7887de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9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Аспект">
    <a:dk1>
      <a:sysClr val="windowText" lastClr="000000"/>
    </a:dk1>
    <a:lt1>
      <a:sysClr val="window" lastClr="FFFFFF"/>
    </a:lt1>
    <a:dk2>
      <a:srgbClr val="323232"/>
    </a:dk2>
    <a:lt2>
      <a:srgbClr val="E3DED1"/>
    </a:lt2>
    <a:accent1>
      <a:srgbClr val="F07F09"/>
    </a:accent1>
    <a:accent2>
      <a:srgbClr val="9F2936"/>
    </a:accent2>
    <a:accent3>
      <a:srgbClr val="1B587C"/>
    </a:accent3>
    <a:accent4>
      <a:srgbClr val="4E8542"/>
    </a:accent4>
    <a:accent5>
      <a:srgbClr val="604878"/>
    </a:accent5>
    <a:accent6>
      <a:srgbClr val="C19859"/>
    </a:accent6>
    <a:hlink>
      <a:srgbClr val="6B9F25"/>
    </a:hlink>
    <a:folHlink>
      <a:srgbClr val="B26B0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3248</TotalTime>
  <Words>116</Words>
  <Application>Microsoft Office PowerPoint</Application>
  <PresentationFormat>Экран (4:3)</PresentationFormat>
  <Paragraphs>87</Paragraphs>
  <Slides>13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Аспект</vt:lpstr>
      <vt:lpstr>Слайд 1</vt:lpstr>
      <vt:lpstr> Центр  дополнительного образования  /ГБОУ СОШ № 323/ </vt:lpstr>
      <vt:lpstr>     КЛУБ «СЕМЬЯ»</vt:lpstr>
      <vt:lpstr>Слайд 4</vt:lpstr>
      <vt:lpstr>    Образовательная программа «Семейная гостиная» </vt:lpstr>
      <vt:lpstr>Выходной в школе-это интересно!</vt:lpstr>
      <vt:lpstr>Вот они какие, наши мамы! </vt:lpstr>
      <vt:lpstr>Оккервиль-наш общий дом! Здесь мы весело живем.</vt:lpstr>
      <vt:lpstr>Конкурс фотогазет</vt:lpstr>
      <vt:lpstr>Школьные проекты</vt:lpstr>
      <vt:lpstr>Бережно храним семейные традиции</vt:lpstr>
      <vt:lpstr>Слайд 12</vt:lpstr>
      <vt:lpstr>В любом деле  нужны энтузиасты, потому что воспитание-это искусство!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Роль ОДОД  в воспитательном пространстве школы</dc:title>
  <dc:creator>Александр</dc:creator>
  <cp:lastModifiedBy>Школа №323, СПб</cp:lastModifiedBy>
  <cp:revision>321</cp:revision>
  <dcterms:created xsi:type="dcterms:W3CDTF">2009-10-23T04:16:15Z</dcterms:created>
  <dcterms:modified xsi:type="dcterms:W3CDTF">2014-12-20T13:14:11Z</dcterms:modified>
</cp:coreProperties>
</file>