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984" r:id="rId2"/>
    <p:sldMasterId id="2147483664" r:id="rId3"/>
  </p:sldMasterIdLst>
  <p:notesMasterIdLst>
    <p:notesMasterId r:id="rId22"/>
  </p:notesMasterIdLst>
  <p:handoutMasterIdLst>
    <p:handoutMasterId r:id="rId23"/>
  </p:handoutMasterIdLst>
  <p:sldIdLst>
    <p:sldId id="613" r:id="rId4"/>
    <p:sldId id="596" r:id="rId5"/>
    <p:sldId id="595" r:id="rId6"/>
    <p:sldId id="617" r:id="rId7"/>
    <p:sldId id="587" r:id="rId8"/>
    <p:sldId id="601" r:id="rId9"/>
    <p:sldId id="600" r:id="rId10"/>
    <p:sldId id="602" r:id="rId11"/>
    <p:sldId id="605" r:id="rId12"/>
    <p:sldId id="614" r:id="rId13"/>
    <p:sldId id="615" r:id="rId14"/>
    <p:sldId id="607" r:id="rId15"/>
    <p:sldId id="608" r:id="rId16"/>
    <p:sldId id="610" r:id="rId17"/>
    <p:sldId id="609" r:id="rId18"/>
    <p:sldId id="590" r:id="rId19"/>
    <p:sldId id="606" r:id="rId20"/>
    <p:sldId id="611" r:id="rId21"/>
  </p:sldIdLst>
  <p:sldSz cx="9144000" cy="6858000" type="screen4x3"/>
  <p:notesSz cx="7099300" cy="102346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Arial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Arial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Arial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Arial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Arial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Arial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Arial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Arial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Arial" charset="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C3300"/>
    <a:srgbClr val="000066"/>
    <a:srgbClr val="990000"/>
    <a:srgbClr val="800000"/>
    <a:srgbClr val="FFFFFF"/>
    <a:srgbClr val="A50021"/>
    <a:srgbClr val="CCECFF"/>
    <a:srgbClr val="FF9933"/>
    <a:srgbClr val="993300"/>
    <a:srgbClr val="99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7" autoAdjust="0"/>
  </p:normalViewPr>
  <p:slideViewPr>
    <p:cSldViewPr>
      <p:cViewPr varScale="1">
        <p:scale>
          <a:sx n="106" d="100"/>
          <a:sy n="106" d="100"/>
        </p:scale>
        <p:origin x="-102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A2445E2-2C06-3F4D-BF91-63A1F6CB026C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BE1C5DE-1DB3-5A4D-84E4-6E8D5AA027F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4458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5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2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107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5" y="9721107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83C4504B-61B1-094E-B4E3-7127B5B04F0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314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2838E5-AFB5-7C49-9D54-3835C7BC562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39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F759FB-6C98-8949-B7BB-AA78C0E2DB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594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73D95-71A1-B74A-B1C9-09BAAFFE4A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2007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4D88B9-A6B6-9A40-A7FE-95DF478070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39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A3886-C878-184A-A685-1A9A10774F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206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C0287-AFE4-274D-BEBC-40EFD3F9CE8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4046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4D5F501-0EEF-4698-A681-A89225A112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8077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5EDD2-64E1-4AEA-BB4C-2D2E16505F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30901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32AF99-4E47-2343-B673-459F815A6D94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E7D2D1-4A12-BD46-A112-EA33F4358FB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9965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1E8CBE-6B4A-3144-8E7E-B842B4138A67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C777F-4190-6148-B7B1-D43200F318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014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7E0174-2006-EF40-A399-10DDAF8D40A2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A0296-BE83-9F46-B740-C0BEDA66F27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43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50B226-A0DA-8F44-94BB-F4B9F3695F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4190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1CF513-8FC1-F744-AF99-81B86878D993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D9192-144B-1C40-9C05-659D564980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0619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BF0EFE-DA3C-8F49-91BD-63A0352EDD18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41CAA-E7F0-9B47-9C70-D1CFC37DCFC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00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179BCE-1DB0-F44F-8474-E876A4AD953B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18B96-5111-F845-9774-251BFDC372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040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D5A772-2036-CF4D-996F-94B3F9E037C9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E65EB-8D23-A242-8B0D-C92C643C758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4381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FBA92B-ADC0-A74A-A8CB-A12B127A4DBB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78867-5542-0040-AD2F-13162C43E91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69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800415-5ECD-E64E-BBAA-474DC0C8D4E6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FF320-4319-E849-A13E-8E8B25936AE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884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C11D27-C94E-FC47-AACA-9D3332041E9F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A7963-6E1B-8E40-8504-6B24FB2766D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549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C6C34B-81E5-6E49-B056-CB3A11F65F87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6EC14-B050-B54B-AD10-63E3C12FB5D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1933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B1214D-4FB8-474E-99E8-F1797F6221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8224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457A31-A8A0-EF46-AFEA-F0F51BB56C9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646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C1864A-4E08-EE47-BF40-B8B2764688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54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CD1E0C-9A18-E64E-B4F7-972C58DE93A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866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8D4FA7-5525-1845-BCD2-7C24124ABB0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012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BC3B8B-10F4-664B-916D-8B76FC5043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759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CDBF58-ABDF-E341-ABDD-E82CF349AE3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213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2F19A-7EF4-AA46-8378-8647F0B7F9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2118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37298-038B-5F49-91AD-95EC3FF043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483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DB875A-C73E-D240-8F11-8A38584F8F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02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62F4EA-408A-4049-88BE-7C7079B8BBB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369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567C6F-5F42-5540-AF0E-7649263F6A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149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F99BD-FFF2-0C41-9B1F-CC299BDFF6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258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849E95-B541-A848-8708-C512B6E359C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827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1730E-7320-4CAD-B02F-5863A590C1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98047518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A28019-9BED-6847-8148-2325A736A12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361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60315-CE86-864A-8192-E78DD032CC6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8772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0EB662-DC12-764E-8CB2-575A67CB36D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281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1324B1-E8D7-D84A-A601-058F0851C0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3000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36F09-171A-DC42-8632-FDD0CFB326E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9873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email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79639944-6471-9549-976B-8026967D396F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70" r:id="rId1"/>
    <p:sldLayoutId id="2147485271" r:id="rId2"/>
    <p:sldLayoutId id="2147485272" r:id="rId3"/>
    <p:sldLayoutId id="2147485273" r:id="rId4"/>
    <p:sldLayoutId id="2147485274" r:id="rId5"/>
    <p:sldLayoutId id="2147485275" r:id="rId6"/>
    <p:sldLayoutId id="2147485276" r:id="rId7"/>
    <p:sldLayoutId id="2147485277" r:id="rId8"/>
    <p:sldLayoutId id="2147485278" r:id="rId9"/>
    <p:sldLayoutId id="2147485279" r:id="rId10"/>
    <p:sldLayoutId id="2147485280" r:id="rId11"/>
    <p:sldLayoutId id="2147485281" r:id="rId12"/>
    <p:sldLayoutId id="2147485282" r:id="rId13"/>
    <p:sldLayoutId id="2147485283" r:id="rId14"/>
    <p:sldLayoutId id="2147485309" r:id="rId15"/>
    <p:sldLayoutId id="2147485310" r:id="rId16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charset="0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8B6A1EE-916B-0B44-9481-84770ED6783E}" type="datetimeFigureOut">
              <a:rPr lang="ru-RU"/>
              <a:pPr/>
              <a:t>20.12.2014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EDF2638-CD1A-5045-9E52-69F7A43600B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4" r:id="rId1"/>
    <p:sldLayoutId id="2147485285" r:id="rId2"/>
    <p:sldLayoutId id="2147485286" r:id="rId3"/>
    <p:sldLayoutId id="2147485287" r:id="rId4"/>
    <p:sldLayoutId id="2147485288" r:id="rId5"/>
    <p:sldLayoutId id="2147485289" r:id="rId6"/>
    <p:sldLayoutId id="2147485290" r:id="rId7"/>
    <p:sldLayoutId id="2147485291" r:id="rId8"/>
    <p:sldLayoutId id="2147485292" r:id="rId9"/>
    <p:sldLayoutId id="2147485293" r:id="rId10"/>
    <p:sldLayoutId id="2147485294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email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71E5B90D-DA67-E54A-B7F6-00D99E9C2395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95" r:id="rId1"/>
    <p:sldLayoutId id="2147485296" r:id="rId2"/>
    <p:sldLayoutId id="2147485297" r:id="rId3"/>
    <p:sldLayoutId id="2147485298" r:id="rId4"/>
    <p:sldLayoutId id="2147485299" r:id="rId5"/>
    <p:sldLayoutId id="2147485300" r:id="rId6"/>
    <p:sldLayoutId id="2147485301" r:id="rId7"/>
    <p:sldLayoutId id="2147485302" r:id="rId8"/>
    <p:sldLayoutId id="2147485303" r:id="rId9"/>
    <p:sldLayoutId id="2147485304" r:id="rId10"/>
    <p:sldLayoutId id="2147485305" r:id="rId11"/>
    <p:sldLayoutId id="2147485306" r:id="rId12"/>
    <p:sldLayoutId id="2147485307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charset="0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pn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Relationship Id="rId9" Type="http://schemas.openxmlformats.org/officeDocument/2006/relationships/image" Target="../media/image8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12" Type="http://schemas.openxmlformats.org/officeDocument/2006/relationships/image" Target="../media/image99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2.png"/><Relationship Id="rId7" Type="http://schemas.openxmlformats.org/officeDocument/2006/relationships/image" Target="../media/image68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obalistika.ru/Prez_vestn.files/image004.gif" TargetMode="External"/><Relationship Id="rId5" Type="http://schemas.openxmlformats.org/officeDocument/2006/relationships/image" Target="../media/image104.gif"/><Relationship Id="rId4" Type="http://schemas.openxmlformats.org/officeDocument/2006/relationships/image" Target="../media/image103.jpeg"/><Relationship Id="rId9" Type="http://schemas.openxmlformats.org/officeDocument/2006/relationships/image" Target="../media/image10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jpeg"/><Relationship Id="rId12" Type="http://schemas.openxmlformats.org/officeDocument/2006/relationships/image" Target="../media/image119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klub-drug.ru/wp-content/uploads/2011/04/93.gif" TargetMode="External"/><Relationship Id="rId7" Type="http://schemas.openxmlformats.org/officeDocument/2006/relationships/image" Target="../media/image131.gif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0.gif"/><Relationship Id="rId5" Type="http://schemas.openxmlformats.org/officeDocument/2006/relationships/image" Target="../media/image129.gif"/><Relationship Id="rId4" Type="http://schemas.openxmlformats.org/officeDocument/2006/relationships/image" Target="../media/image12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png"/><Relationship Id="rId18" Type="http://schemas.openxmlformats.org/officeDocument/2006/relationships/image" Target="../media/image49.jpeg"/><Relationship Id="rId3" Type="http://schemas.openxmlformats.org/officeDocument/2006/relationships/image" Target="../media/image35.jpeg"/><Relationship Id="rId21" Type="http://schemas.openxmlformats.org/officeDocument/2006/relationships/image" Target="../media/image52.gif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17" Type="http://schemas.openxmlformats.org/officeDocument/2006/relationships/image" Target="../media/image48.png"/><Relationship Id="rId2" Type="http://schemas.openxmlformats.org/officeDocument/2006/relationships/image" Target="../media/image34.jpe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34.xml"/><Relationship Id="rId6" Type="http://schemas.openxmlformats.org/officeDocument/2006/relationships/image" Target="http://t1.gstatic.com/images?q=tbn:m1tJt9_6Zt9qyM:http://lenagold.ru/fon/clipart/k/knig/kniga48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5" Type="http://schemas.openxmlformats.org/officeDocument/2006/relationships/image" Target="../media/image46.jpeg"/><Relationship Id="rId23" Type="http://schemas.openxmlformats.org/officeDocument/2006/relationships/image" Target="../media/image54.gif"/><Relationship Id="rId10" Type="http://schemas.openxmlformats.org/officeDocument/2006/relationships/image" Target="../media/image41.jpeg"/><Relationship Id="rId19" Type="http://schemas.openxmlformats.org/officeDocument/2006/relationships/image" Target="../media/image50.png"/><Relationship Id="rId4" Type="http://schemas.openxmlformats.org/officeDocument/2006/relationships/image" Target="../media/image36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Relationship Id="rId22" Type="http://schemas.openxmlformats.org/officeDocument/2006/relationships/image" Target="../media/image5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6" Type="http://schemas.openxmlformats.org/officeDocument/2006/relationships/image" Target="http://t1.gstatic.com/images?q=tbn:m1tJt9_6Zt9qyM:http://lenagold.ru/fon/clipart/k/knig/kniga48.jpg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.png"/><Relationship Id="rId11" Type="http://schemas.openxmlformats.org/officeDocument/2006/relationships/image" Target="../media/image64.jpeg"/><Relationship Id="rId5" Type="http://schemas.openxmlformats.org/officeDocument/2006/relationships/image" Target="../media/image58.png"/><Relationship Id="rId15" Type="http://schemas.openxmlformats.org/officeDocument/2006/relationships/image" Target="../media/image67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://www.globalistika.ru/Prez_vestn.files/image004.gif" TargetMode="Externa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P1010940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1384326" y="912278"/>
            <a:ext cx="6726215" cy="503137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123" name="Picture 4" descr="Рисунок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674" y="1524000"/>
            <a:ext cx="1523304" cy="15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000" y="5879743"/>
            <a:ext cx="90451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b="1" i="1" dirty="0" smtClean="0">
                <a:latin typeface="Arial" charset="0"/>
              </a:rPr>
              <a:t>государственно-общественного </a:t>
            </a:r>
            <a:r>
              <a:rPr lang="ru-RU" b="1" i="1" dirty="0">
                <a:latin typeface="Arial" charset="0"/>
              </a:rPr>
              <a:t>управления  </a:t>
            </a:r>
            <a:r>
              <a:rPr lang="ru-RU" b="1" i="1" dirty="0" smtClean="0">
                <a:latin typeface="Arial" charset="0"/>
              </a:rPr>
              <a:t>образованием</a:t>
            </a:r>
          </a:p>
          <a:p>
            <a:pPr algn="ctr" eaLnBrk="1" hangingPunct="1"/>
            <a:r>
              <a:rPr lang="ru-RU" sz="1200" b="1" i="1" dirty="0" smtClean="0"/>
              <a:t>                                                                              Флоренкова </a:t>
            </a:r>
            <a:r>
              <a:rPr lang="ru-RU" sz="1200" b="1" i="1" dirty="0"/>
              <a:t>Людмила Александровна,</a:t>
            </a:r>
            <a:r>
              <a:rPr lang="ru-RU" sz="1200" i="1" dirty="0"/>
              <a:t> директор </a:t>
            </a:r>
            <a:r>
              <a:rPr lang="ru-RU" sz="1400" i="1" dirty="0"/>
              <a:t>школы</a:t>
            </a:r>
            <a:endParaRPr lang="ru-RU" sz="1400" dirty="0"/>
          </a:p>
          <a:p>
            <a:pPr lvl="0" algn="ctr" eaLnBrk="1" hangingPunct="1"/>
            <a:endParaRPr lang="ru-RU" sz="1400" b="1" i="1" dirty="0">
              <a:latin typeface="Arial" charset="0"/>
            </a:endParaRPr>
          </a:p>
        </p:txBody>
      </p:sp>
      <p:sp>
        <p:nvSpPr>
          <p:cNvPr id="8" name="Прямоугольник 1"/>
          <p:cNvSpPr/>
          <p:nvPr/>
        </p:nvSpPr>
        <p:spPr>
          <a:xfrm>
            <a:off x="6463099" y="93925"/>
            <a:ext cx="2419765" cy="338554"/>
          </a:xfrm>
          <a:prstGeom prst="rect">
            <a:avLst/>
          </a:prstGeom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10 декабря 2014 </a:t>
            </a:r>
            <a:r>
              <a:rPr lang="ru-RU" altLang="ru-RU" sz="1600" b="1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года</a:t>
            </a:r>
            <a:r>
              <a:rPr lang="ru-RU" altLang="ru-RU" sz="160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altLang="ru-RU" sz="1600" dirty="0" smtClean="0"/>
          </a:p>
        </p:txBody>
      </p:sp>
      <p:sp>
        <p:nvSpPr>
          <p:cNvPr id="9" name="Прямоугольник 1"/>
          <p:cNvSpPr/>
          <p:nvPr/>
        </p:nvSpPr>
        <p:spPr>
          <a:xfrm>
            <a:off x="111314" y="66162"/>
            <a:ext cx="4636120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b="1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ФЕДЕРАЛЬНАЯ СТАЖИРОВОЧНАЯ ПЛОЩАДКА</a:t>
            </a:r>
            <a:endParaRPr lang="ru-RU" altLang="ru-RU" sz="1400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422187"/>
            <a:ext cx="79941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/>
              <a:t> </a:t>
            </a:r>
            <a:r>
              <a:rPr lang="ru-RU" altLang="ru-RU" sz="1400" b="1" i="1" dirty="0">
                <a:latin typeface="Arial" charset="0"/>
              </a:rPr>
              <a:t>Научно-практический </a:t>
            </a:r>
            <a:r>
              <a:rPr lang="ru-RU" altLang="ru-RU" sz="1400" b="1" i="1" dirty="0" smtClean="0">
                <a:latin typeface="Arial" charset="0"/>
              </a:rPr>
              <a:t>семинар: </a:t>
            </a:r>
            <a:r>
              <a:rPr lang="ru-RU" sz="1400" b="1" i="1" dirty="0" smtClean="0">
                <a:latin typeface="Arial" charset="0"/>
              </a:rPr>
              <a:t>«Кластерный </a:t>
            </a:r>
            <a:r>
              <a:rPr lang="ru-RU" sz="1400" b="1" i="1" dirty="0">
                <a:latin typeface="Arial" charset="0"/>
              </a:rPr>
              <a:t>подход к организации и реализации ГОУ образованием на основе клубной деятельности»</a:t>
            </a:r>
          </a:p>
        </p:txBody>
      </p:sp>
    </p:spTree>
    <p:extLst>
      <p:ext uri="{BB962C8B-B14F-4D97-AF65-F5344CB8AC3E}">
        <p14:creationId xmlns:p14="http://schemas.microsoft.com/office/powerpoint/2010/main" xmlns="" val="118893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 xmlns="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1" name="Picture 3" descr="C:\Users\люда\Desktop\фото для презент\IMG_КОСМОНАВТ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2400" y="4395524"/>
            <a:ext cx="3429000" cy="2280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3" name="Скругленный прямоугольник 2"/>
          <p:cNvSpPr>
            <a:spLocks noChangeArrowheads="1"/>
          </p:cNvSpPr>
          <p:nvPr/>
        </p:nvSpPr>
        <p:spPr bwMode="auto">
          <a:xfrm>
            <a:off x="177940" y="152400"/>
            <a:ext cx="3327259" cy="838200"/>
          </a:xfrm>
          <a:prstGeom prst="roundRect">
            <a:avLst>
              <a:gd name="adj" fmla="val 16667"/>
            </a:avLst>
          </a:prstGeom>
          <a:ln w="57150">
            <a:solidFill>
              <a:schemeClr val="tx1"/>
            </a:solidFill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800" b="1" dirty="0" smtClean="0"/>
              <a:t>ПРОЕКТ: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800" b="1" dirty="0" smtClean="0"/>
              <a:t>«Космический десант»</a:t>
            </a:r>
          </a:p>
        </p:txBody>
      </p:sp>
      <p:pic>
        <p:nvPicPr>
          <p:cNvPr id="15053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46513" y="228600"/>
            <a:ext cx="1639095" cy="1234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IMG_1048"/>
          <p:cNvPicPr preferRelativeResize="0"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62600" y="222751"/>
            <a:ext cx="1639095" cy="1192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6" name="Picture 15" descr="DSC0609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78441" y="222751"/>
            <a:ext cx="1639095" cy="1241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 bwMode="auto">
          <a:xfrm>
            <a:off x="3730952" y="5058400"/>
            <a:ext cx="2517448" cy="1618000"/>
          </a:xfrm>
          <a:prstGeom prst="snip2DiagRect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solidFill>
                  <a:schemeClr val="bg1"/>
                </a:solidFill>
              </a:rPr>
              <a:t>Урок мужества.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bg1"/>
                </a:solidFill>
              </a:rPr>
              <a:t>У нас в гостях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bg1"/>
                </a:solidFill>
              </a:rPr>
              <a:t>Герой России,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bg1"/>
                </a:solidFill>
              </a:rPr>
              <a:t>летчик-космонавт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bg1"/>
                </a:solidFill>
              </a:rPr>
              <a:t>Юрий Владимирович Усачев </a:t>
            </a: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 bwMode="auto">
          <a:xfrm>
            <a:off x="5511800" y="2911475"/>
            <a:ext cx="3429000" cy="627063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Участие в прямом эфире 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с орбитальной станцией «Мир»</a:t>
            </a: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 bwMode="auto">
          <a:xfrm>
            <a:off x="5500688" y="2081213"/>
            <a:ext cx="3429000" cy="674687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Встреча с космонавтами в Звездном городке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 bwMode="auto">
          <a:xfrm>
            <a:off x="3860800" y="1524000"/>
            <a:ext cx="5068888" cy="381000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Дружба с курсантами ВКА им. А.Ф. Можайского</a:t>
            </a:r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 bwMode="auto">
          <a:xfrm>
            <a:off x="2971800" y="2081213"/>
            <a:ext cx="2438400" cy="1271587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bg1"/>
                </a:solidFill>
              </a:rPr>
              <a:t>Сотрудничество с Федерацией космонавтики  России</a:t>
            </a:r>
          </a:p>
        </p:txBody>
      </p:sp>
      <p:pic>
        <p:nvPicPr>
          <p:cNvPr id="150539" name="Picture 11" descr="http://cs614718.vk.me/v614718561/9d0c/PmSRnNkGaE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4041" y="1066800"/>
            <a:ext cx="2777759" cy="1844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0541" name="Picture 13" descr="http://cs614718.vk.me/v614718561/9d39/3R0rLkt7sU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7455" y="2855640"/>
            <a:ext cx="2125240" cy="1411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с двумя вырезанными противолежащими углами 18"/>
          <p:cNvSpPr/>
          <p:nvPr/>
        </p:nvSpPr>
        <p:spPr bwMode="auto">
          <a:xfrm>
            <a:off x="2851150" y="3670300"/>
            <a:ext cx="6064250" cy="457200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Посещение Центра управления полетами в г. Королев</a:t>
            </a:r>
          </a:p>
        </p:txBody>
      </p:sp>
      <p:pic>
        <p:nvPicPr>
          <p:cNvPr id="150543" name="Picture 15" descr="http://cs614718.vk.me/v614718210/7158/9t20BJzIzs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77000" y="4800600"/>
            <a:ext cx="2438400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с двумя вырезанными противолежащими углами 21"/>
          <p:cNvSpPr/>
          <p:nvPr/>
        </p:nvSpPr>
        <p:spPr bwMode="auto">
          <a:xfrm>
            <a:off x="5480050" y="4257675"/>
            <a:ext cx="3460750" cy="552450"/>
          </a:xfrm>
          <a:prstGeom prst="snip2Diag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</a:rPr>
              <a:t>Экскурсия в Центр подготовки космонавтов имени Гагарина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12757002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фото для презент\28GniXS_KX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2917" y="5026325"/>
            <a:ext cx="2523454" cy="1676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Скругленный прямоугольник 7"/>
          <p:cNvSpPr/>
          <p:nvPr/>
        </p:nvSpPr>
        <p:spPr bwMode="auto">
          <a:xfrm>
            <a:off x="3124200" y="228600"/>
            <a:ext cx="5838825" cy="1219200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i="1" dirty="0"/>
              <a:t>          </a:t>
            </a:r>
            <a:r>
              <a:rPr lang="ru-RU" sz="1400" i="1" dirty="0"/>
              <a:t>Кто  не  знает  Александра  </a:t>
            </a:r>
            <a:r>
              <a:rPr lang="ru-RU" sz="1400" i="1" dirty="0" err="1"/>
              <a:t>Городницкого</a:t>
            </a:r>
            <a:r>
              <a:rPr lang="ru-RU" sz="1400" i="1" dirty="0"/>
              <a:t>?  Его песни "Атланты", "Над Канадой", "Перекаты", "Снег" … поют все.</a:t>
            </a:r>
          </a:p>
          <a:p>
            <a:pPr algn="ctr" eaLnBrk="1" hangingPunct="1">
              <a:defRPr/>
            </a:pPr>
            <a:r>
              <a:rPr lang="ru-RU" sz="1400" i="1" dirty="0"/>
              <a:t>         Поэт, геолог, доктор наук, путешественник, объехавший мир, побывавший в самых экзотических странах, в Антарктиде, на Северном полюсе, не раз опускавшийся на дно океана.</a:t>
            </a:r>
          </a:p>
        </p:txBody>
      </p:sp>
      <p:pic>
        <p:nvPicPr>
          <p:cNvPr id="62468" name="Picture 6" descr="Александр Городницкий: о жизни, науке, религии и культуре ПЕРСОНА:Подробности ПЕРСОНА АиФ Ульяновс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488" y="161925"/>
            <a:ext cx="2754312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60" name="Picture 8" descr="http://cs619331.vk.me/v619331561/9fe2/M1ochn7AWB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6600" y="5027184"/>
            <a:ext cx="2525994" cy="1677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217488" y="2043113"/>
            <a:ext cx="2754312" cy="60960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b="1" i="1" dirty="0">
                <a:solidFill>
                  <a:schemeClr val="bg1"/>
                </a:solidFill>
                <a:latin typeface="Segoe Print" panose="02000600000000000000" pitchFamily="2" charset="0"/>
              </a:rPr>
              <a:t>Александр Моисеевич </a:t>
            </a:r>
            <a:r>
              <a:rPr lang="ru-RU" sz="1400" b="1" i="1" dirty="0" err="1">
                <a:solidFill>
                  <a:schemeClr val="bg1"/>
                </a:solidFill>
                <a:latin typeface="Segoe Print" panose="02000600000000000000" pitchFamily="2" charset="0"/>
              </a:rPr>
              <a:t>Городницкий</a:t>
            </a:r>
            <a:r>
              <a:rPr lang="ru-RU" sz="1400" b="1" i="1" dirty="0">
                <a:solidFill>
                  <a:schemeClr val="bg1"/>
                </a:solidFill>
                <a:latin typeface="Segoe Print" panose="02000600000000000000" pitchFamily="2" charset="0"/>
              </a:rPr>
              <a:t> – наш друг!</a:t>
            </a:r>
          </a:p>
        </p:txBody>
      </p:sp>
      <p:pic>
        <p:nvPicPr>
          <p:cNvPr id="10" name="Picture 11" descr="C:\Users\люда\Desktop\городницкий\WKFVI47h0hU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610" y="2819400"/>
            <a:ext cx="4223202" cy="2030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люда\Desktop\городницкий\snkof-ofQk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27513" y="1728788"/>
            <a:ext cx="2187575" cy="1847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"/>
          <p:cNvSpPr>
            <a:spLocks noChangeArrowheads="1"/>
          </p:cNvSpPr>
          <p:nvPr/>
        </p:nvSpPr>
        <p:spPr bwMode="auto">
          <a:xfrm>
            <a:off x="4321785" y="4150111"/>
            <a:ext cx="1980384" cy="669064"/>
          </a:xfrm>
          <a:prstGeom prst="roundRect">
            <a:avLst>
              <a:gd name="adj" fmla="val 16667"/>
            </a:avLst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/>
              <a:t>Вручение  наград  победителям</a:t>
            </a:r>
          </a:p>
        </p:txBody>
      </p:sp>
      <p:pic>
        <p:nvPicPr>
          <p:cNvPr id="157707" name="Picture 11" descr="C:\Users\люда\Desktop\городницкий\xDZZ3JEjOxQ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15651" y="4322036"/>
            <a:ext cx="2362200" cy="15689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"/>
          <p:cNvSpPr>
            <a:spLocks noChangeArrowheads="1"/>
          </p:cNvSpPr>
          <p:nvPr/>
        </p:nvSpPr>
        <p:spPr bwMode="auto">
          <a:xfrm>
            <a:off x="6415651" y="5734081"/>
            <a:ext cx="2474364" cy="970839"/>
          </a:xfrm>
          <a:prstGeom prst="roundRect">
            <a:avLst>
              <a:gd name="adj" fmla="val 16667"/>
            </a:avLst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400" dirty="0" smtClean="0"/>
              <a:t>Совместный концерт 19.10.2014 в Концертном зале у Финляндского </a:t>
            </a:r>
          </a:p>
        </p:txBody>
      </p:sp>
      <p:pic>
        <p:nvPicPr>
          <p:cNvPr id="153616" name="Picture 16" descr="C:\Users\люда\Desktop\фото для презент\городницкий\FieY3f23LzQ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46325" y="1752600"/>
            <a:ext cx="2413015" cy="24777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18" name="Picture 18" descr="C:\Users\люда\Desktop\фото для презент\городницкий\t9ydFKyHzUM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124200" y="2205038"/>
            <a:ext cx="938213" cy="785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039995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AutoShape 3"/>
          <p:cNvSpPr>
            <a:spLocks noChangeArrowheads="1"/>
          </p:cNvSpPr>
          <p:nvPr/>
        </p:nvSpPr>
        <p:spPr bwMode="auto">
          <a:xfrm>
            <a:off x="7268546" y="2980431"/>
            <a:ext cx="1763712" cy="870844"/>
          </a:xfrm>
          <a:prstGeom prst="wedgeEllipseCallout">
            <a:avLst>
              <a:gd name="adj1" fmla="val -109657"/>
              <a:gd name="adj2" fmla="val -33114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ru-RU" altLang="ru-RU" b="1" dirty="0" smtClean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</a:rPr>
              <a:t>Экология </a:t>
            </a:r>
            <a:r>
              <a:rPr lang="ru-RU" altLang="ru-RU" b="1" dirty="0">
                <a:latin typeface="Times New Roman" panose="02020603050405020304" pitchFamily="18" charset="0"/>
              </a:rPr>
              <a:t>и здоровье</a:t>
            </a:r>
          </a:p>
          <a:p>
            <a:pPr algn="ctr" eaLnBrk="1" hangingPunct="1"/>
            <a:endParaRPr lang="ru-RU" altLang="ru-RU" sz="1600" dirty="0">
              <a:latin typeface="Verdana" panose="020B0604030504040204" pitchFamily="34" charset="0"/>
            </a:endParaRPr>
          </a:p>
        </p:txBody>
      </p:sp>
      <p:sp>
        <p:nvSpPr>
          <p:cNvPr id="185348" name="AutoShape 4"/>
          <p:cNvSpPr>
            <a:spLocks noChangeArrowheads="1"/>
          </p:cNvSpPr>
          <p:nvPr/>
        </p:nvSpPr>
        <p:spPr bwMode="auto">
          <a:xfrm>
            <a:off x="6629400" y="4028111"/>
            <a:ext cx="2514600" cy="1183541"/>
          </a:xfrm>
          <a:prstGeom prst="wedgeEllipseCallout">
            <a:avLst>
              <a:gd name="adj1" fmla="val -88661"/>
              <a:gd name="adj2" fmla="val -94073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ru-RU" altLang="ru-RU" b="1" dirty="0" smtClean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</a:rPr>
              <a:t>Спортивно-оздоровительная  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работа с населением МО</a:t>
            </a:r>
          </a:p>
          <a:p>
            <a:pPr algn="ctr" eaLnBrk="1" hangingPunct="1"/>
            <a:endParaRPr lang="ru-RU" altLang="ru-RU" sz="1800" dirty="0">
              <a:latin typeface="Verdana" panose="020B0604030504040204" pitchFamily="34" charset="0"/>
            </a:endParaRPr>
          </a:p>
        </p:txBody>
      </p:sp>
      <p:sp>
        <p:nvSpPr>
          <p:cNvPr id="185349" name="AutoShape 5"/>
          <p:cNvSpPr>
            <a:spLocks noChangeArrowheads="1"/>
          </p:cNvSpPr>
          <p:nvPr/>
        </p:nvSpPr>
        <p:spPr bwMode="auto">
          <a:xfrm>
            <a:off x="5473700" y="5733441"/>
            <a:ext cx="3381375" cy="871010"/>
          </a:xfrm>
          <a:prstGeom prst="wedgeEllipseCallout">
            <a:avLst>
              <a:gd name="adj1" fmla="val -62450"/>
              <a:gd name="adj2" fmla="val -306610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ru-RU" altLang="ru-RU" b="1" dirty="0" smtClean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</a:rPr>
              <a:t>Работа </a:t>
            </a:r>
            <a:r>
              <a:rPr lang="ru-RU" altLang="ru-RU" b="1" dirty="0">
                <a:latin typeface="Times New Roman" panose="02020603050405020304" pitchFamily="18" charset="0"/>
              </a:rPr>
              <a:t>с ветеранами,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общественностью и 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населением МО</a:t>
            </a:r>
          </a:p>
          <a:p>
            <a:pPr algn="ctr" eaLnBrk="1" hangingPunct="1"/>
            <a:endParaRPr lang="ru-RU" altLang="ru-RU" sz="1600" dirty="0">
              <a:latin typeface="Verdana" panose="020B0604030504040204" pitchFamily="34" charset="0"/>
            </a:endParaRPr>
          </a:p>
        </p:txBody>
      </p:sp>
      <p:sp>
        <p:nvSpPr>
          <p:cNvPr id="185350" name="AutoShape 6"/>
          <p:cNvSpPr>
            <a:spLocks noChangeArrowheads="1"/>
          </p:cNvSpPr>
          <p:nvPr/>
        </p:nvSpPr>
        <p:spPr bwMode="auto">
          <a:xfrm>
            <a:off x="5496697" y="575944"/>
            <a:ext cx="3581400" cy="941387"/>
          </a:xfrm>
          <a:prstGeom prst="wedgeEllipseCallout">
            <a:avLst>
              <a:gd name="adj1" fmla="val -58766"/>
              <a:gd name="adj2" fmla="val 164542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Проведение фестивалей, 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конкурсов, праздников, 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мероприятий</a:t>
            </a:r>
          </a:p>
        </p:txBody>
      </p:sp>
      <p:sp>
        <p:nvSpPr>
          <p:cNvPr id="185351" name="AutoShape 7"/>
          <p:cNvSpPr>
            <a:spLocks noChangeArrowheads="1"/>
          </p:cNvSpPr>
          <p:nvPr/>
        </p:nvSpPr>
        <p:spPr bwMode="auto">
          <a:xfrm>
            <a:off x="6520524" y="1647820"/>
            <a:ext cx="2507615" cy="1177925"/>
          </a:xfrm>
          <a:prstGeom prst="wedgeEllipseCallout">
            <a:avLst>
              <a:gd name="adj1" fmla="val -63964"/>
              <a:gd name="adj2" fmla="val 40473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Военно-патриотическое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и гражданское воспитание</a:t>
            </a:r>
          </a:p>
        </p:txBody>
      </p:sp>
      <p:sp>
        <p:nvSpPr>
          <p:cNvPr id="185352" name="AutoShape 8"/>
          <p:cNvSpPr>
            <a:spLocks noChangeArrowheads="1"/>
          </p:cNvSpPr>
          <p:nvPr/>
        </p:nvSpPr>
        <p:spPr bwMode="auto">
          <a:xfrm>
            <a:off x="228600" y="2501124"/>
            <a:ext cx="5953125" cy="110424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Совместные программы Муниципального Совета </a:t>
            </a:r>
          </a:p>
          <a:p>
            <a:pPr algn="ctr" eaLnBrk="1" hangingPunct="1"/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МО Правобережный</a:t>
            </a:r>
            <a:b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</a:rPr>
            </a:br>
            <a:r>
              <a:rPr lang="ru-RU" altLang="ru-RU" sz="16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и Культурно-образовательного Центра «Оккервиль»</a:t>
            </a:r>
            <a:endParaRPr lang="ru-RU" altLang="ru-RU" sz="1600" dirty="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85353" name="Picture 9" descr="Рисунок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84262"/>
            <a:ext cx="1447800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54" name="AutoShape 10"/>
          <p:cNvSpPr>
            <a:spLocks noChangeArrowheads="1"/>
          </p:cNvSpPr>
          <p:nvPr/>
        </p:nvSpPr>
        <p:spPr bwMode="auto">
          <a:xfrm>
            <a:off x="34925" y="4354513"/>
            <a:ext cx="3317875" cy="447675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185355" name="AutoShape 11"/>
          <p:cNvSpPr>
            <a:spLocks noChangeArrowheads="1"/>
          </p:cNvSpPr>
          <p:nvPr/>
        </p:nvSpPr>
        <p:spPr bwMode="auto">
          <a:xfrm>
            <a:off x="39688" y="3851275"/>
            <a:ext cx="3313112" cy="442913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Образовательные учреждения</a:t>
            </a:r>
          </a:p>
        </p:txBody>
      </p:sp>
      <p:sp>
        <p:nvSpPr>
          <p:cNvPr id="185356" name="AutoShape 12"/>
          <p:cNvSpPr>
            <a:spLocks noChangeArrowheads="1"/>
          </p:cNvSpPr>
          <p:nvPr/>
        </p:nvSpPr>
        <p:spPr bwMode="auto">
          <a:xfrm>
            <a:off x="34925" y="4859338"/>
            <a:ext cx="3317875" cy="447675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Подростковые клубы</a:t>
            </a:r>
          </a:p>
        </p:txBody>
      </p:sp>
      <p:sp>
        <p:nvSpPr>
          <p:cNvPr id="185357" name="AutoShape 13"/>
          <p:cNvSpPr>
            <a:spLocks noChangeArrowheads="1"/>
          </p:cNvSpPr>
          <p:nvPr/>
        </p:nvSpPr>
        <p:spPr bwMode="auto">
          <a:xfrm>
            <a:off x="34925" y="5362575"/>
            <a:ext cx="3317875" cy="442913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Совет ветеранов</a:t>
            </a:r>
          </a:p>
        </p:txBody>
      </p:sp>
      <p:sp>
        <p:nvSpPr>
          <p:cNvPr id="185358" name="AutoShape 14"/>
          <p:cNvSpPr>
            <a:spLocks noChangeArrowheads="1"/>
          </p:cNvSpPr>
          <p:nvPr/>
        </p:nvSpPr>
        <p:spPr bwMode="auto">
          <a:xfrm>
            <a:off x="39688" y="6370638"/>
            <a:ext cx="3313112" cy="442912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Общественный совет</a:t>
            </a:r>
          </a:p>
        </p:txBody>
      </p:sp>
      <p:sp>
        <p:nvSpPr>
          <p:cNvPr id="185359" name="AutoShape 15"/>
          <p:cNvSpPr>
            <a:spLocks noChangeArrowheads="1"/>
          </p:cNvSpPr>
          <p:nvPr/>
        </p:nvSpPr>
        <p:spPr bwMode="auto">
          <a:xfrm>
            <a:off x="34925" y="5867400"/>
            <a:ext cx="3317875" cy="447675"/>
          </a:xfrm>
          <a:prstGeom prst="flowChartAlternateProcess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1200" b="1">
                <a:solidFill>
                  <a:srgbClr val="003366"/>
                </a:solidFill>
                <a:latin typeface="Times New Roman" panose="02020603050405020304" pitchFamily="18" charset="0"/>
              </a:rPr>
              <a:t>Население муниципального образования</a:t>
            </a:r>
          </a:p>
        </p:txBody>
      </p:sp>
      <p:sp>
        <p:nvSpPr>
          <p:cNvPr id="185360" name="AutoShape 16"/>
          <p:cNvSpPr>
            <a:spLocks noChangeArrowheads="1"/>
          </p:cNvSpPr>
          <p:nvPr/>
        </p:nvSpPr>
        <p:spPr bwMode="auto">
          <a:xfrm rot="565728">
            <a:off x="3352800" y="3495675"/>
            <a:ext cx="687388" cy="2592388"/>
          </a:xfrm>
          <a:prstGeom prst="curvedLeftArrow">
            <a:avLst>
              <a:gd name="adj1" fmla="val 39023"/>
              <a:gd name="adj2" fmla="val 130025"/>
              <a:gd name="adj3" fmla="val 43088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sz="2400">
              <a:solidFill>
                <a:srgbClr val="FF99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69" name="Rectangle 20"/>
          <p:cNvSpPr>
            <a:spLocks noChangeArrowheads="1"/>
          </p:cNvSpPr>
          <p:nvPr/>
        </p:nvSpPr>
        <p:spPr bwMode="auto">
          <a:xfrm>
            <a:off x="76200" y="533400"/>
            <a:ext cx="5410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800" b="1" dirty="0"/>
              <a:t>Кластерный подход в стратегии развития </a:t>
            </a:r>
            <a:br>
              <a:rPr lang="ru-RU" altLang="ru-RU" sz="1800" b="1" dirty="0"/>
            </a:br>
            <a:r>
              <a:rPr lang="ru-RU" altLang="ru-RU" sz="1800" b="1" dirty="0"/>
              <a:t>образовательного учреждения</a:t>
            </a:r>
          </a:p>
        </p:txBody>
      </p:sp>
      <p:pic>
        <p:nvPicPr>
          <p:cNvPr id="185368" name="Picture 24" descr="герб МО № 5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19200"/>
            <a:ext cx="1089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5370" name="Group 26"/>
          <p:cNvGrpSpPr>
            <a:grpSpLocks/>
          </p:cNvGrpSpPr>
          <p:nvPr/>
        </p:nvGrpSpPr>
        <p:grpSpPr bwMode="auto">
          <a:xfrm>
            <a:off x="1905000" y="1676400"/>
            <a:ext cx="1600200" cy="304800"/>
            <a:chOff x="3792" y="3552"/>
            <a:chExt cx="720" cy="192"/>
          </a:xfrm>
        </p:grpSpPr>
        <p:sp>
          <p:nvSpPr>
            <p:cNvPr id="23572" name="AutoShape 27"/>
            <p:cNvSpPr>
              <a:spLocks noChangeArrowheads="1"/>
            </p:cNvSpPr>
            <p:nvPr/>
          </p:nvSpPr>
          <p:spPr bwMode="auto">
            <a:xfrm>
              <a:off x="3792" y="3552"/>
              <a:ext cx="720" cy="192"/>
            </a:xfrm>
            <a:prstGeom prst="leftRightArrow">
              <a:avLst>
                <a:gd name="adj1" fmla="val 50000"/>
                <a:gd name="adj2" fmla="val 75000"/>
              </a:avLst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23573" name="Picture 28" descr="8l2"/>
            <p:cNvPicPr>
              <a:picLocks noChangeAspect="1" noChangeArrowheads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" y="3600"/>
              <a:ext cx="52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6" name="AutoShape 2"/>
          <p:cNvSpPr>
            <a:spLocks noChangeArrowheads="1"/>
          </p:cNvSpPr>
          <p:nvPr/>
        </p:nvSpPr>
        <p:spPr bwMode="auto">
          <a:xfrm>
            <a:off x="4012102" y="4689372"/>
            <a:ext cx="2514600" cy="1000468"/>
          </a:xfrm>
          <a:prstGeom prst="wedgeEllipseCallout">
            <a:avLst>
              <a:gd name="adj1" fmla="val -30707"/>
              <a:gd name="adj2" fmla="val -169081"/>
            </a:avLst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ru-RU" altLang="ru-RU" b="1" dirty="0" smtClean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</a:rPr>
              <a:t>Благоустройство 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</a:rPr>
              <a:t>и организация трудовых бригад</a:t>
            </a:r>
          </a:p>
          <a:p>
            <a:pPr algn="ctr" eaLnBrk="1" hangingPunct="1"/>
            <a:endParaRPr lang="ru-RU" altLang="ru-RU" sz="1600" dirty="0">
              <a:latin typeface="Verdana" panose="020B060403050404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46034" y="124853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108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8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18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5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5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5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5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5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5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5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5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5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5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/>
      <p:bldP spid="185348" grpId="0" animBg="1"/>
      <p:bldP spid="185349" grpId="0" animBg="1"/>
      <p:bldP spid="185350" grpId="0" animBg="1"/>
      <p:bldP spid="185351" grpId="0" animBg="1"/>
      <p:bldP spid="185352" grpId="0" animBg="1"/>
      <p:bldP spid="185354" grpId="0" animBg="1"/>
      <p:bldP spid="185355" grpId="0" animBg="1"/>
      <p:bldP spid="185356" grpId="0" animBg="1"/>
      <p:bldP spid="185357" grpId="0" animBg="1"/>
      <p:bldP spid="185358" grpId="0" animBg="1"/>
      <p:bldP spid="185359" grpId="0" animBg="1"/>
      <p:bldP spid="185360" grpId="0" animBg="1"/>
      <p:bldP spid="1853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84325" y="125412"/>
            <a:ext cx="7559675" cy="80803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Традиционные мероприятия муниципального округа Правобережный</a:t>
            </a:r>
          </a:p>
        </p:txBody>
      </p:sp>
      <p:pic>
        <p:nvPicPr>
          <p:cNvPr id="137219" name="Picture 3" descr="118"/>
          <p:cNvPicPr>
            <a:picLocks noGrp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52600" y="1143000"/>
            <a:ext cx="1728788" cy="1295400"/>
          </a:xfr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4" descr="Untitled-5"/>
          <p:cNvPicPr>
            <a:picLocks noGrp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659563" y="981075"/>
            <a:ext cx="1727200" cy="1296988"/>
          </a:xfr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1" name="Picture 5" descr="image014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066800"/>
            <a:ext cx="1728788" cy="12954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22" name="Rectangle 6"/>
          <p:cNvSpPr>
            <a:spLocks noChangeArrowheads="1"/>
          </p:cNvSpPr>
          <p:nvPr/>
        </p:nvSpPr>
        <p:spPr bwMode="auto">
          <a:xfrm>
            <a:off x="971550" y="2420938"/>
            <a:ext cx="30241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Творческий фестиваль «Звёзды Оккервиля»</a:t>
            </a:r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6084888" y="2420938"/>
            <a:ext cx="3059112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Экологический конкурс «Здоровый город – здоровый человек»</a:t>
            </a:r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3733800" y="2349500"/>
            <a:ext cx="2493963" cy="8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Фестиваль </a:t>
            </a:r>
            <a:endParaRPr lang="ru-RU" sz="16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 </a:t>
            </a:r>
            <a:r>
              <a:rPr lang="ru-RU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информатике «Невские вундеркинды»</a:t>
            </a:r>
          </a:p>
        </p:txBody>
      </p:sp>
      <p:pic>
        <p:nvPicPr>
          <p:cNvPr id="137225" name="Picture 9" descr="Патриот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334000"/>
            <a:ext cx="1439863" cy="10795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26" name="Rectangle 10"/>
          <p:cNvSpPr>
            <a:spLocks noChangeArrowheads="1"/>
          </p:cNvSpPr>
          <p:nvPr/>
        </p:nvSpPr>
        <p:spPr bwMode="auto">
          <a:xfrm>
            <a:off x="1828800" y="6400800"/>
            <a:ext cx="5291138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Социальные акции, праздники, концерты</a:t>
            </a:r>
          </a:p>
        </p:txBody>
      </p:sp>
      <p:pic>
        <p:nvPicPr>
          <p:cNvPr id="137227" name="Picture 11" descr="1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76600"/>
            <a:ext cx="1584325" cy="1223963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28" name="Rectangle 12"/>
          <p:cNvSpPr>
            <a:spLocks noChangeArrowheads="1"/>
          </p:cNvSpPr>
          <p:nvPr/>
        </p:nvSpPr>
        <p:spPr bwMode="auto">
          <a:xfrm>
            <a:off x="4800600" y="4648200"/>
            <a:ext cx="18732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Старты рекрутов</a:t>
            </a:r>
          </a:p>
        </p:txBody>
      </p:sp>
      <p:pic>
        <p:nvPicPr>
          <p:cNvPr id="137229" name="Picture 13" descr="251_5145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1584325" cy="1223963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30" name="Rectangle 14"/>
          <p:cNvSpPr>
            <a:spLocks noChangeArrowheads="1"/>
          </p:cNvSpPr>
          <p:nvPr/>
        </p:nvSpPr>
        <p:spPr bwMode="auto">
          <a:xfrm>
            <a:off x="76200" y="4648200"/>
            <a:ext cx="18732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Торжественное </a:t>
            </a:r>
          </a:p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вручение паспортов</a:t>
            </a:r>
          </a:p>
        </p:txBody>
      </p:sp>
      <p:pic>
        <p:nvPicPr>
          <p:cNvPr id="137231" name="Picture 15" descr="3"/>
          <p:cNvPicPr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76600"/>
            <a:ext cx="1584325" cy="1223963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32" name="Rectangle 16"/>
          <p:cNvSpPr>
            <a:spLocks noChangeArrowheads="1"/>
          </p:cNvSpPr>
          <p:nvPr/>
        </p:nvSpPr>
        <p:spPr bwMode="auto">
          <a:xfrm>
            <a:off x="6775450" y="4648200"/>
            <a:ext cx="25209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Трудовые 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подростковые отряды</a:t>
            </a:r>
          </a:p>
        </p:txBody>
      </p:sp>
      <p:pic>
        <p:nvPicPr>
          <p:cNvPr id="137233" name="Picture 17" descr="1"/>
          <p:cNvPicPr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7800"/>
            <a:ext cx="1439863" cy="1079500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7234" name="Picture 18" descr="Untitled-9"/>
          <p:cNvPicPr>
            <a:picLocks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257800"/>
            <a:ext cx="1439863" cy="1079500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35" name="Picture 19" descr="2"/>
          <p:cNvPicPr>
            <a:picLocks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257800"/>
            <a:ext cx="1439863" cy="1079500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7236" name="Picture 20" descr="Рисунок1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4325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37" name="Picture 21" descr="394_946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276600"/>
            <a:ext cx="1600200" cy="12192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7238" name="Rectangle 22"/>
          <p:cNvSpPr>
            <a:spLocks noChangeArrowheads="1"/>
          </p:cNvSpPr>
          <p:nvPr/>
        </p:nvSpPr>
        <p:spPr bwMode="auto">
          <a:xfrm>
            <a:off x="2546350" y="4648200"/>
            <a:ext cx="18732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«Веселые старты» </a:t>
            </a:r>
          </a:p>
          <a:p>
            <a:pPr algn="ctr">
              <a:defRPr/>
            </a:pP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для ДОУ МО</a:t>
            </a:r>
          </a:p>
        </p:txBody>
      </p:sp>
    </p:spTree>
    <p:extLst>
      <p:ext uri="{BB962C8B-B14F-4D97-AF65-F5344CB8AC3E}">
        <p14:creationId xmlns:p14="http://schemas.microsoft.com/office/powerpoint/2010/main" xmlns="" val="1102813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7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7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22" grpId="0"/>
      <p:bldP spid="137223" grpId="0"/>
      <p:bldP spid="137224" grpId="0"/>
      <p:bldP spid="137226" grpId="0"/>
      <p:bldP spid="137228" grpId="0"/>
      <p:bldP spid="137230" grpId="0"/>
      <p:bldP spid="137232" grpId="0"/>
      <p:bldP spid="1372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4" name="Picture 8" descr="478_7868"/>
          <p:cNvPicPr preferRelativeResize="0"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679" y="4178869"/>
            <a:ext cx="1544525" cy="119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74" name="Picture 3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013" y="1850611"/>
            <a:ext cx="1402986" cy="114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7164" name="AutoShape 12"/>
          <p:cNvSpPr>
            <a:spLocks noChangeArrowheads="1"/>
          </p:cNvSpPr>
          <p:nvPr/>
        </p:nvSpPr>
        <p:spPr bwMode="auto">
          <a:xfrm rot="191029">
            <a:off x="7792692" y="389771"/>
            <a:ext cx="1295400" cy="1752600"/>
          </a:xfrm>
          <a:prstGeom prst="curvedLeftArrow">
            <a:avLst>
              <a:gd name="adj1" fmla="val 27059"/>
              <a:gd name="adj2" fmla="val 54118"/>
              <a:gd name="adj3" fmla="val 33333"/>
            </a:avLst>
          </a:prstGeom>
          <a:solidFill>
            <a:srgbClr val="FF7C80"/>
          </a:solidFill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 sz="1800"/>
          </a:p>
        </p:txBody>
      </p:sp>
      <p:sp>
        <p:nvSpPr>
          <p:cNvPr id="177165" name="AutoShape 13"/>
          <p:cNvSpPr>
            <a:spLocks noChangeArrowheads="1"/>
          </p:cNvSpPr>
          <p:nvPr/>
        </p:nvSpPr>
        <p:spPr bwMode="auto">
          <a:xfrm>
            <a:off x="120133" y="340841"/>
            <a:ext cx="2286000" cy="1676400"/>
          </a:xfrm>
          <a:prstGeom prst="curvedRightArrow">
            <a:avLst>
              <a:gd name="adj1" fmla="val 20000"/>
              <a:gd name="adj2" fmla="val 40000"/>
              <a:gd name="adj3" fmla="val 45455"/>
            </a:avLst>
          </a:prstGeom>
          <a:solidFill>
            <a:srgbClr val="FF7C80"/>
          </a:solidFill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 sz="1800"/>
          </a:p>
        </p:txBody>
      </p:sp>
      <p:pic>
        <p:nvPicPr>
          <p:cNvPr id="167942" name="Picture 6" descr="478_785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94" y="3731829"/>
            <a:ext cx="1574064" cy="120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6" name="AutoShape 4"/>
          <p:cNvSpPr>
            <a:spLocks noChangeArrowheads="1"/>
          </p:cNvSpPr>
          <p:nvPr/>
        </p:nvSpPr>
        <p:spPr bwMode="auto">
          <a:xfrm>
            <a:off x="2499556" y="1240338"/>
            <a:ext cx="2281969" cy="549840"/>
          </a:xfrm>
          <a:prstGeom prst="roundRect">
            <a:avLst>
              <a:gd name="adj" fmla="val 16667"/>
            </a:avLst>
          </a:prstGeom>
          <a:solidFill>
            <a:srgbClr val="A80000"/>
          </a:solidFill>
          <a:ln w="57150">
            <a:solidFill>
              <a:srgbClr val="FF7C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ДОГОВОР </a:t>
            </a:r>
          </a:p>
          <a:p>
            <a:pPr algn="ctr">
              <a:defRPr/>
            </a:pPr>
            <a:r>
              <a:rPr lang="ru-RU" sz="1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 СОТРУДНИЧЕСТВЕ</a:t>
            </a:r>
          </a:p>
        </p:txBody>
      </p:sp>
      <p:sp>
        <p:nvSpPr>
          <p:cNvPr id="177160" name="Rectangle 8"/>
          <p:cNvSpPr>
            <a:spLocks noChangeArrowheads="1"/>
          </p:cNvSpPr>
          <p:nvPr/>
        </p:nvSpPr>
        <p:spPr bwMode="auto">
          <a:xfrm>
            <a:off x="4946249" y="1150144"/>
            <a:ext cx="2667000" cy="685868"/>
          </a:xfrm>
          <a:prstGeom prst="rect">
            <a:avLst/>
          </a:prstGeom>
          <a:solidFill>
            <a:srgbClr val="A80000"/>
          </a:solidFill>
          <a:ln w="57150">
            <a:solidFill>
              <a:srgbClr val="FF7C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ПРОГРАММА </a:t>
            </a:r>
          </a:p>
          <a:p>
            <a:pPr algn="ctr">
              <a:defRPr/>
            </a:pPr>
            <a:r>
              <a:rPr lang="ru-RU" sz="1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МЕЖВЕДОМСТВЕННОГО </a:t>
            </a:r>
          </a:p>
          <a:p>
            <a:pPr algn="ctr">
              <a:defRPr/>
            </a:pPr>
            <a:r>
              <a:rPr lang="ru-RU" sz="1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ВЗАИМОДЕЙСТВИЯ</a:t>
            </a:r>
          </a:p>
        </p:txBody>
      </p:sp>
      <p:sp>
        <p:nvSpPr>
          <p:cNvPr id="177157" name="AutoShape 5"/>
          <p:cNvSpPr>
            <a:spLocks noChangeArrowheads="1"/>
          </p:cNvSpPr>
          <p:nvPr/>
        </p:nvSpPr>
        <p:spPr bwMode="auto">
          <a:xfrm>
            <a:off x="1919394" y="187021"/>
            <a:ext cx="6462606" cy="799460"/>
          </a:xfrm>
          <a:prstGeom prst="roundRect">
            <a:avLst>
              <a:gd name="adj" fmla="val 16667"/>
            </a:avLst>
          </a:prstGeom>
          <a:solidFill>
            <a:srgbClr val="EB8D67"/>
          </a:solidFill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Санкт-Петербургское </a:t>
            </a:r>
            <a:r>
              <a:rPr lang="ru-RU" altLang="ru-RU" b="1" dirty="0" smtClean="0"/>
              <a:t>государственное автономное </a:t>
            </a:r>
            <a:endParaRPr lang="ru-RU" altLang="ru-RU" b="1" dirty="0"/>
          </a:p>
          <a:p>
            <a:pPr algn="ctr" eaLnBrk="1" hangingPunct="1"/>
            <a:r>
              <a:rPr lang="ru-RU" altLang="ru-RU" b="1" dirty="0" smtClean="0"/>
              <a:t>стационарное </a:t>
            </a:r>
            <a:r>
              <a:rPr lang="ru-RU" altLang="ru-RU" b="1" dirty="0"/>
              <a:t>учреждение </a:t>
            </a:r>
            <a:r>
              <a:rPr lang="ru-RU" altLang="ru-RU" b="1" dirty="0" smtClean="0"/>
              <a:t>социального обслуживания</a:t>
            </a:r>
            <a:endParaRPr lang="ru-RU" altLang="ru-RU" b="1" dirty="0"/>
          </a:p>
          <a:p>
            <a:pPr algn="ctr" eaLnBrk="1" hangingPunct="1"/>
            <a:r>
              <a:rPr lang="ru-RU" altLang="ru-RU" sz="1800" b="1" dirty="0" smtClean="0"/>
              <a:t>Психоневрологический </a:t>
            </a:r>
            <a:r>
              <a:rPr lang="ru-RU" altLang="ru-RU" sz="1800" b="1" dirty="0"/>
              <a:t>интернат № 10</a:t>
            </a:r>
            <a:r>
              <a:rPr lang="ru-RU" altLang="ru-RU" sz="1800" dirty="0"/>
              <a:t> </a:t>
            </a: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90594" y="3107795"/>
            <a:ext cx="8839199" cy="57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формирование   толерантности  как  психологической готовности к пониманию и принятию людей  </a:t>
            </a:r>
            <a:r>
              <a:rPr lang="ru-RU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ограниченными возможностями  здоровья</a:t>
            </a:r>
          </a:p>
          <a:p>
            <a:pPr marL="273050" indent="-27305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18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67962" name="Picture 26" descr="21ic6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2900" y="2286136"/>
            <a:ext cx="8382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3369525" y="3791334"/>
            <a:ext cx="5489995" cy="2990466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8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ru-RU" sz="1600" b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 декабря 2014 года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</a:t>
            </a:r>
            <a:r>
              <a:rPr lang="ru-RU" sz="1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овместный праздник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рамках проведения Недели Инвалидов</a:t>
            </a:r>
          </a:p>
          <a:p>
            <a:pPr algn="ctr">
              <a:defRPr/>
            </a:pPr>
            <a:r>
              <a:rPr lang="ru-RU" sz="20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«МЫ  ВМЕСТЕ !!!»</a:t>
            </a:r>
          </a:p>
          <a:p>
            <a:pPr algn="ctr">
              <a:defRPr/>
            </a:pPr>
            <a:endParaRPr lang="ru-RU" sz="2000" b="1" i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Выступление творческих </a:t>
            </a:r>
          </a:p>
          <a:p>
            <a:pPr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коллективов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Спортивные соревнования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Мастер-классы педагогов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Психологический тренинг </a:t>
            </a:r>
          </a:p>
          <a:p>
            <a:pPr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              «Строим общий дом»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Содержимое 2"/>
          <p:cNvSpPr>
            <a:spLocks/>
          </p:cNvSpPr>
          <p:nvPr/>
        </p:nvSpPr>
        <p:spPr bwMode="auto">
          <a:xfrm>
            <a:off x="2222884" y="2502700"/>
            <a:ext cx="5319584" cy="60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разноплановое  социальное  взаимодействие  между  учреждениями; обмен  опытом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251716" y="1965201"/>
            <a:ext cx="5638800" cy="457200"/>
          </a:xfrm>
          <a:prstGeom prst="roundRect">
            <a:avLst>
              <a:gd name="adj" fmla="val 16667"/>
            </a:avLst>
          </a:prstGeom>
          <a:solidFill>
            <a:srgbClr val="EB8D67"/>
          </a:solidFill>
          <a:ln w="5715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80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ru-RU" sz="16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ТОЛЕРАНТНОСТЬ как основополагающий принцип</a:t>
            </a: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2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7983" name="Rectangle 47"/>
          <p:cNvSpPr>
            <a:spLocks noChangeArrowheads="1"/>
          </p:cNvSpPr>
          <p:nvPr/>
        </p:nvSpPr>
        <p:spPr bwMode="auto">
          <a:xfrm>
            <a:off x="68690" y="5468939"/>
            <a:ext cx="33459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200" b="1" dirty="0"/>
              <a:t>Воспитанники УСО ПНИ № 10 – </a:t>
            </a:r>
            <a:endParaRPr lang="ru-RU" altLang="ru-RU" sz="1200" b="1" dirty="0" smtClean="0"/>
          </a:p>
          <a:p>
            <a:pPr algn="ctr" eaLnBrk="1" hangingPunct="1"/>
            <a:r>
              <a:rPr lang="ru-RU" altLang="ru-RU" sz="1200" b="1" dirty="0" smtClean="0"/>
              <a:t>активные </a:t>
            </a:r>
            <a:r>
              <a:rPr lang="ru-RU" altLang="ru-RU" sz="1200" b="1" dirty="0"/>
              <a:t>участники и победители </a:t>
            </a:r>
            <a:r>
              <a:rPr lang="ru-RU" altLang="ru-RU" sz="1200" b="1" dirty="0" smtClean="0"/>
              <a:t>ежегодного </a:t>
            </a:r>
            <a:r>
              <a:rPr lang="ru-RU" altLang="ru-RU" sz="1200" b="1" dirty="0"/>
              <a:t>муниципального </a:t>
            </a:r>
            <a:r>
              <a:rPr lang="ru-RU" altLang="ru-RU" sz="1200" b="1" dirty="0" smtClean="0"/>
              <a:t>Фестиваля «</a:t>
            </a:r>
            <a:r>
              <a:rPr lang="ru-RU" altLang="ru-RU" sz="1200" b="1" dirty="0"/>
              <a:t>Звезды </a:t>
            </a:r>
            <a:r>
              <a:rPr lang="ru-RU" altLang="ru-RU" sz="1200" b="1" dirty="0" err="1"/>
              <a:t>Оккервиля</a:t>
            </a:r>
            <a:r>
              <a:rPr lang="ru-RU" altLang="ru-RU" sz="1200" b="1" dirty="0"/>
              <a:t>»</a:t>
            </a:r>
          </a:p>
        </p:txBody>
      </p:sp>
      <p:grpSp>
        <p:nvGrpSpPr>
          <p:cNvPr id="167984" name="Group 48"/>
          <p:cNvGrpSpPr>
            <a:grpSpLocks/>
          </p:cNvGrpSpPr>
          <p:nvPr/>
        </p:nvGrpSpPr>
        <p:grpSpPr bwMode="auto">
          <a:xfrm>
            <a:off x="249621" y="28149"/>
            <a:ext cx="1600200" cy="1600200"/>
            <a:chOff x="576" y="1824"/>
            <a:chExt cx="1104" cy="1104"/>
          </a:xfrm>
        </p:grpSpPr>
        <p:pic>
          <p:nvPicPr>
            <p:cNvPr id="30737" name="Picture 49" descr="Картинка 1101 из 3499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824"/>
              <a:ext cx="1104" cy="1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38" name="Picture 50" descr="Рисунок1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2112"/>
              <a:ext cx="576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6999" y="5029200"/>
            <a:ext cx="2179743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0488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AutoShape 2"/>
          <p:cNvSpPr>
            <a:spLocks noChangeArrowheads="1"/>
          </p:cNvSpPr>
          <p:nvPr/>
        </p:nvSpPr>
        <p:spPr bwMode="auto">
          <a:xfrm>
            <a:off x="381000" y="2055813"/>
            <a:ext cx="2819400" cy="534987"/>
          </a:xfrm>
          <a:prstGeom prst="roundRect">
            <a:avLst>
              <a:gd name="adj" fmla="val 16667"/>
            </a:avLst>
          </a:prstGeom>
          <a:solidFill>
            <a:srgbClr val="FF3300"/>
          </a:solidFill>
          <a:ln w="38100" cmpd="dbl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НОМИНАЦИИ:</a:t>
            </a:r>
          </a:p>
        </p:txBody>
      </p:sp>
      <p:grpSp>
        <p:nvGrpSpPr>
          <p:cNvPr id="190467" name="Group 3"/>
          <p:cNvGrpSpPr>
            <a:grpSpLocks/>
          </p:cNvGrpSpPr>
          <p:nvPr/>
        </p:nvGrpSpPr>
        <p:grpSpPr bwMode="auto">
          <a:xfrm flipH="1">
            <a:off x="4140200" y="0"/>
            <a:ext cx="5003800" cy="4213225"/>
            <a:chOff x="2064" y="480"/>
            <a:chExt cx="1900" cy="1920"/>
          </a:xfrm>
        </p:grpSpPr>
        <p:sp>
          <p:nvSpPr>
            <p:cNvPr id="29709" name="Freeform 4"/>
            <p:cNvSpPr>
              <a:spLocks/>
            </p:cNvSpPr>
            <p:nvPr/>
          </p:nvSpPr>
          <p:spPr bwMode="auto">
            <a:xfrm>
              <a:off x="2064" y="480"/>
              <a:ext cx="1900" cy="1920"/>
            </a:xfrm>
            <a:custGeom>
              <a:avLst/>
              <a:gdLst>
                <a:gd name="T0" fmla="*/ 1880 w 3800"/>
                <a:gd name="T1" fmla="*/ 1530 h 3840"/>
                <a:gd name="T2" fmla="*/ 578 w 3800"/>
                <a:gd name="T3" fmla="*/ 1920 h 3840"/>
                <a:gd name="T4" fmla="*/ 485 w 3800"/>
                <a:gd name="T5" fmla="*/ 1891 h 3840"/>
                <a:gd name="T6" fmla="*/ 377 w 3800"/>
                <a:gd name="T7" fmla="*/ 1485 h 3840"/>
                <a:gd name="T8" fmla="*/ 140 w 3800"/>
                <a:gd name="T9" fmla="*/ 1579 h 3840"/>
                <a:gd name="T10" fmla="*/ 85 w 3800"/>
                <a:gd name="T11" fmla="*/ 1519 h 3840"/>
                <a:gd name="T12" fmla="*/ 259 w 3800"/>
                <a:gd name="T13" fmla="*/ 1129 h 3840"/>
                <a:gd name="T14" fmla="*/ 0 w 3800"/>
                <a:gd name="T15" fmla="*/ 321 h 3840"/>
                <a:gd name="T16" fmla="*/ 81 w 3800"/>
                <a:gd name="T17" fmla="*/ 272 h 3840"/>
                <a:gd name="T18" fmla="*/ 1634 w 3800"/>
                <a:gd name="T19" fmla="*/ 0 h 3840"/>
                <a:gd name="T20" fmla="*/ 1858 w 3800"/>
                <a:gd name="T21" fmla="*/ 1367 h 3840"/>
                <a:gd name="T22" fmla="*/ 1900 w 3800"/>
                <a:gd name="T23" fmla="*/ 1354 h 3840"/>
                <a:gd name="T24" fmla="*/ 1900 w 3800"/>
                <a:gd name="T25" fmla="*/ 1356 h 3840"/>
                <a:gd name="T26" fmla="*/ 1900 w 3800"/>
                <a:gd name="T27" fmla="*/ 1363 h 3840"/>
                <a:gd name="T28" fmla="*/ 1899 w 3800"/>
                <a:gd name="T29" fmla="*/ 1371 h 3840"/>
                <a:gd name="T30" fmla="*/ 1897 w 3800"/>
                <a:gd name="T31" fmla="*/ 1384 h 3840"/>
                <a:gd name="T32" fmla="*/ 1894 w 3800"/>
                <a:gd name="T33" fmla="*/ 1398 h 3840"/>
                <a:gd name="T34" fmla="*/ 1889 w 3800"/>
                <a:gd name="T35" fmla="*/ 1414 h 3840"/>
                <a:gd name="T36" fmla="*/ 1881 w 3800"/>
                <a:gd name="T37" fmla="*/ 1429 h 3840"/>
                <a:gd name="T38" fmla="*/ 1870 w 3800"/>
                <a:gd name="T39" fmla="*/ 1446 h 3840"/>
                <a:gd name="T40" fmla="*/ 1880 w 3800"/>
                <a:gd name="T41" fmla="*/ 1530 h 38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800" h="3840">
                  <a:moveTo>
                    <a:pt x="3760" y="3060"/>
                  </a:moveTo>
                  <a:lnTo>
                    <a:pt x="1155" y="3840"/>
                  </a:lnTo>
                  <a:lnTo>
                    <a:pt x="970" y="3782"/>
                  </a:lnTo>
                  <a:lnTo>
                    <a:pt x="753" y="2970"/>
                  </a:lnTo>
                  <a:lnTo>
                    <a:pt x="279" y="3158"/>
                  </a:lnTo>
                  <a:lnTo>
                    <a:pt x="169" y="3037"/>
                  </a:lnTo>
                  <a:lnTo>
                    <a:pt x="518" y="2257"/>
                  </a:lnTo>
                  <a:lnTo>
                    <a:pt x="0" y="641"/>
                  </a:lnTo>
                  <a:lnTo>
                    <a:pt x="162" y="543"/>
                  </a:lnTo>
                  <a:lnTo>
                    <a:pt x="3267" y="0"/>
                  </a:lnTo>
                  <a:lnTo>
                    <a:pt x="3715" y="2733"/>
                  </a:lnTo>
                  <a:lnTo>
                    <a:pt x="3800" y="2708"/>
                  </a:lnTo>
                  <a:lnTo>
                    <a:pt x="3800" y="2711"/>
                  </a:lnTo>
                  <a:lnTo>
                    <a:pt x="3800" y="2725"/>
                  </a:lnTo>
                  <a:lnTo>
                    <a:pt x="3798" y="2742"/>
                  </a:lnTo>
                  <a:lnTo>
                    <a:pt x="3794" y="2767"/>
                  </a:lnTo>
                  <a:lnTo>
                    <a:pt x="3787" y="2796"/>
                  </a:lnTo>
                  <a:lnTo>
                    <a:pt x="3777" y="2827"/>
                  </a:lnTo>
                  <a:lnTo>
                    <a:pt x="3762" y="2858"/>
                  </a:lnTo>
                  <a:lnTo>
                    <a:pt x="3740" y="2891"/>
                  </a:lnTo>
                  <a:lnTo>
                    <a:pt x="3760" y="3060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Freeform 5"/>
            <p:cNvSpPr>
              <a:spLocks/>
            </p:cNvSpPr>
            <p:nvPr/>
          </p:nvSpPr>
          <p:spPr bwMode="auto">
            <a:xfrm>
              <a:off x="2126" y="806"/>
              <a:ext cx="461" cy="1466"/>
            </a:xfrm>
            <a:custGeom>
              <a:avLst/>
              <a:gdLst>
                <a:gd name="T0" fmla="*/ 54 w 922"/>
                <a:gd name="T1" fmla="*/ 0 h 2931"/>
                <a:gd name="T2" fmla="*/ 0 w 922"/>
                <a:gd name="T3" fmla="*/ 31 h 2931"/>
                <a:gd name="T4" fmla="*/ 442 w 922"/>
                <a:gd name="T5" fmla="*/ 1455 h 2931"/>
                <a:gd name="T6" fmla="*/ 461 w 922"/>
                <a:gd name="T7" fmla="*/ 1466 h 2931"/>
                <a:gd name="T8" fmla="*/ 54 w 922"/>
                <a:gd name="T9" fmla="*/ 0 h 29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2" h="2931">
                  <a:moveTo>
                    <a:pt x="108" y="0"/>
                  </a:moveTo>
                  <a:lnTo>
                    <a:pt x="0" y="61"/>
                  </a:lnTo>
                  <a:lnTo>
                    <a:pt x="884" y="2910"/>
                  </a:lnTo>
                  <a:lnTo>
                    <a:pt x="922" y="2931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2663FF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1" name="Freeform 6"/>
            <p:cNvSpPr>
              <a:spLocks/>
            </p:cNvSpPr>
            <p:nvPr/>
          </p:nvSpPr>
          <p:spPr bwMode="auto">
            <a:xfrm>
              <a:off x="2197" y="1711"/>
              <a:ext cx="117" cy="296"/>
            </a:xfrm>
            <a:custGeom>
              <a:avLst/>
              <a:gdLst>
                <a:gd name="T0" fmla="*/ 117 w 235"/>
                <a:gd name="T1" fmla="*/ 0 h 593"/>
                <a:gd name="T2" fmla="*/ 0 w 235"/>
                <a:gd name="T3" fmla="*/ 275 h 593"/>
                <a:gd name="T4" fmla="*/ 8 w 235"/>
                <a:gd name="T5" fmla="*/ 296 h 593"/>
                <a:gd name="T6" fmla="*/ 117 w 235"/>
                <a:gd name="T7" fmla="*/ 0 h 59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5" h="593">
                  <a:moveTo>
                    <a:pt x="235" y="0"/>
                  </a:moveTo>
                  <a:lnTo>
                    <a:pt x="0" y="551"/>
                  </a:lnTo>
                  <a:lnTo>
                    <a:pt x="17" y="593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1951FF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2" name="Freeform 7"/>
            <p:cNvSpPr>
              <a:spLocks/>
            </p:cNvSpPr>
            <p:nvPr/>
          </p:nvSpPr>
          <p:spPr bwMode="auto">
            <a:xfrm>
              <a:off x="2348" y="596"/>
              <a:ext cx="1503" cy="1551"/>
            </a:xfrm>
            <a:custGeom>
              <a:avLst/>
              <a:gdLst>
                <a:gd name="T0" fmla="*/ 0 w 3007"/>
                <a:gd name="T1" fmla="*/ 240 h 3103"/>
                <a:gd name="T2" fmla="*/ 1283 w 3007"/>
                <a:gd name="T3" fmla="*/ 0 h 3103"/>
                <a:gd name="T4" fmla="*/ 1503 w 3007"/>
                <a:gd name="T5" fmla="*/ 1228 h 3103"/>
                <a:gd name="T6" fmla="*/ 376 w 3007"/>
                <a:gd name="T7" fmla="*/ 1551 h 3103"/>
                <a:gd name="T8" fmla="*/ 0 w 3007"/>
                <a:gd name="T9" fmla="*/ 240 h 3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07" h="3103">
                  <a:moveTo>
                    <a:pt x="0" y="480"/>
                  </a:moveTo>
                  <a:lnTo>
                    <a:pt x="2566" y="0"/>
                  </a:lnTo>
                  <a:lnTo>
                    <a:pt x="3007" y="2457"/>
                  </a:lnTo>
                  <a:lnTo>
                    <a:pt x="753" y="3103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EAEDBF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3" name="Freeform 8"/>
            <p:cNvSpPr>
              <a:spLocks/>
            </p:cNvSpPr>
            <p:nvPr/>
          </p:nvSpPr>
          <p:spPr bwMode="auto">
            <a:xfrm>
              <a:off x="2292" y="842"/>
              <a:ext cx="384" cy="1300"/>
            </a:xfrm>
            <a:custGeom>
              <a:avLst/>
              <a:gdLst>
                <a:gd name="T0" fmla="*/ 27 w 768"/>
                <a:gd name="T1" fmla="*/ 0 h 2600"/>
                <a:gd name="T2" fmla="*/ 384 w 768"/>
                <a:gd name="T3" fmla="*/ 1300 h 2600"/>
                <a:gd name="T4" fmla="*/ 0 w 768"/>
                <a:gd name="T5" fmla="*/ 28 h 2600"/>
                <a:gd name="T6" fmla="*/ 27 w 768"/>
                <a:gd name="T7" fmla="*/ 0 h 2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8" h="2600">
                  <a:moveTo>
                    <a:pt x="54" y="0"/>
                  </a:moveTo>
                  <a:lnTo>
                    <a:pt x="768" y="2600"/>
                  </a:lnTo>
                  <a:lnTo>
                    <a:pt x="0" y="5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4" name="Freeform 9"/>
            <p:cNvSpPr>
              <a:spLocks/>
            </p:cNvSpPr>
            <p:nvPr/>
          </p:nvSpPr>
          <p:spPr bwMode="auto">
            <a:xfrm>
              <a:off x="2378" y="635"/>
              <a:ext cx="1167" cy="975"/>
            </a:xfrm>
            <a:custGeom>
              <a:avLst/>
              <a:gdLst>
                <a:gd name="T0" fmla="*/ 223 w 2335"/>
                <a:gd name="T1" fmla="*/ 975 h 1951"/>
                <a:gd name="T2" fmla="*/ 0 w 2335"/>
                <a:gd name="T3" fmla="*/ 217 h 1951"/>
                <a:gd name="T4" fmla="*/ 1167 w 2335"/>
                <a:gd name="T5" fmla="*/ 0 h 1951"/>
                <a:gd name="T6" fmla="*/ 1164 w 2335"/>
                <a:gd name="T7" fmla="*/ 1 h 1951"/>
                <a:gd name="T8" fmla="*/ 1156 w 2335"/>
                <a:gd name="T9" fmla="*/ 3 h 1951"/>
                <a:gd name="T10" fmla="*/ 1142 w 2335"/>
                <a:gd name="T11" fmla="*/ 6 h 1951"/>
                <a:gd name="T12" fmla="*/ 1123 w 2335"/>
                <a:gd name="T13" fmla="*/ 10 h 1951"/>
                <a:gd name="T14" fmla="*/ 1100 w 2335"/>
                <a:gd name="T15" fmla="*/ 16 h 1951"/>
                <a:gd name="T16" fmla="*/ 1073 w 2335"/>
                <a:gd name="T17" fmla="*/ 24 h 1951"/>
                <a:gd name="T18" fmla="*/ 1041 w 2335"/>
                <a:gd name="T19" fmla="*/ 33 h 1951"/>
                <a:gd name="T20" fmla="*/ 1007 w 2335"/>
                <a:gd name="T21" fmla="*/ 44 h 1951"/>
                <a:gd name="T22" fmla="*/ 970 w 2335"/>
                <a:gd name="T23" fmla="*/ 57 h 1951"/>
                <a:gd name="T24" fmla="*/ 930 w 2335"/>
                <a:gd name="T25" fmla="*/ 71 h 1951"/>
                <a:gd name="T26" fmla="*/ 889 w 2335"/>
                <a:gd name="T27" fmla="*/ 87 h 1951"/>
                <a:gd name="T28" fmla="*/ 845 w 2335"/>
                <a:gd name="T29" fmla="*/ 106 h 1951"/>
                <a:gd name="T30" fmla="*/ 800 w 2335"/>
                <a:gd name="T31" fmla="*/ 126 h 1951"/>
                <a:gd name="T32" fmla="*/ 754 w 2335"/>
                <a:gd name="T33" fmla="*/ 148 h 1951"/>
                <a:gd name="T34" fmla="*/ 708 w 2335"/>
                <a:gd name="T35" fmla="*/ 172 h 1951"/>
                <a:gd name="T36" fmla="*/ 662 w 2335"/>
                <a:gd name="T37" fmla="*/ 199 h 1951"/>
                <a:gd name="T38" fmla="*/ 616 w 2335"/>
                <a:gd name="T39" fmla="*/ 228 h 1951"/>
                <a:gd name="T40" fmla="*/ 570 w 2335"/>
                <a:gd name="T41" fmla="*/ 259 h 1951"/>
                <a:gd name="T42" fmla="*/ 526 w 2335"/>
                <a:gd name="T43" fmla="*/ 292 h 1951"/>
                <a:gd name="T44" fmla="*/ 483 w 2335"/>
                <a:gd name="T45" fmla="*/ 328 h 1951"/>
                <a:gd name="T46" fmla="*/ 441 w 2335"/>
                <a:gd name="T47" fmla="*/ 367 h 1951"/>
                <a:gd name="T48" fmla="*/ 403 w 2335"/>
                <a:gd name="T49" fmla="*/ 408 h 1951"/>
                <a:gd name="T50" fmla="*/ 366 w 2335"/>
                <a:gd name="T51" fmla="*/ 451 h 1951"/>
                <a:gd name="T52" fmla="*/ 333 w 2335"/>
                <a:gd name="T53" fmla="*/ 499 h 1951"/>
                <a:gd name="T54" fmla="*/ 303 w 2335"/>
                <a:gd name="T55" fmla="*/ 548 h 1951"/>
                <a:gd name="T56" fmla="*/ 277 w 2335"/>
                <a:gd name="T57" fmla="*/ 600 h 1951"/>
                <a:gd name="T58" fmla="*/ 256 w 2335"/>
                <a:gd name="T59" fmla="*/ 655 h 1951"/>
                <a:gd name="T60" fmla="*/ 238 w 2335"/>
                <a:gd name="T61" fmla="*/ 712 h 1951"/>
                <a:gd name="T62" fmla="*/ 226 w 2335"/>
                <a:gd name="T63" fmla="*/ 773 h 1951"/>
                <a:gd name="T64" fmla="*/ 219 w 2335"/>
                <a:gd name="T65" fmla="*/ 837 h 1951"/>
                <a:gd name="T66" fmla="*/ 218 w 2335"/>
                <a:gd name="T67" fmla="*/ 905 h 1951"/>
                <a:gd name="T68" fmla="*/ 223 w 2335"/>
                <a:gd name="T69" fmla="*/ 975 h 195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335" h="1951">
                  <a:moveTo>
                    <a:pt x="446" y="1951"/>
                  </a:moveTo>
                  <a:lnTo>
                    <a:pt x="0" y="435"/>
                  </a:lnTo>
                  <a:lnTo>
                    <a:pt x="2335" y="0"/>
                  </a:lnTo>
                  <a:lnTo>
                    <a:pt x="2329" y="2"/>
                  </a:lnTo>
                  <a:lnTo>
                    <a:pt x="2312" y="6"/>
                  </a:lnTo>
                  <a:lnTo>
                    <a:pt x="2285" y="12"/>
                  </a:lnTo>
                  <a:lnTo>
                    <a:pt x="2246" y="21"/>
                  </a:lnTo>
                  <a:lnTo>
                    <a:pt x="2200" y="33"/>
                  </a:lnTo>
                  <a:lnTo>
                    <a:pt x="2146" y="48"/>
                  </a:lnTo>
                  <a:lnTo>
                    <a:pt x="2083" y="67"/>
                  </a:lnTo>
                  <a:lnTo>
                    <a:pt x="2015" y="89"/>
                  </a:lnTo>
                  <a:lnTo>
                    <a:pt x="1940" y="114"/>
                  </a:lnTo>
                  <a:lnTo>
                    <a:pt x="1861" y="143"/>
                  </a:lnTo>
                  <a:lnTo>
                    <a:pt x="1778" y="175"/>
                  </a:lnTo>
                  <a:lnTo>
                    <a:pt x="1690" y="212"/>
                  </a:lnTo>
                  <a:lnTo>
                    <a:pt x="1601" y="252"/>
                  </a:lnTo>
                  <a:lnTo>
                    <a:pt x="1509" y="297"/>
                  </a:lnTo>
                  <a:lnTo>
                    <a:pt x="1416" y="345"/>
                  </a:lnTo>
                  <a:lnTo>
                    <a:pt x="1324" y="399"/>
                  </a:lnTo>
                  <a:lnTo>
                    <a:pt x="1232" y="456"/>
                  </a:lnTo>
                  <a:lnTo>
                    <a:pt x="1141" y="518"/>
                  </a:lnTo>
                  <a:lnTo>
                    <a:pt x="1053" y="585"/>
                  </a:lnTo>
                  <a:lnTo>
                    <a:pt x="966" y="657"/>
                  </a:lnTo>
                  <a:lnTo>
                    <a:pt x="883" y="734"/>
                  </a:lnTo>
                  <a:lnTo>
                    <a:pt x="806" y="817"/>
                  </a:lnTo>
                  <a:lnTo>
                    <a:pt x="733" y="903"/>
                  </a:lnTo>
                  <a:lnTo>
                    <a:pt x="666" y="998"/>
                  </a:lnTo>
                  <a:lnTo>
                    <a:pt x="606" y="1096"/>
                  </a:lnTo>
                  <a:lnTo>
                    <a:pt x="554" y="1200"/>
                  </a:lnTo>
                  <a:lnTo>
                    <a:pt x="512" y="1310"/>
                  </a:lnTo>
                  <a:lnTo>
                    <a:pt x="477" y="1425"/>
                  </a:lnTo>
                  <a:lnTo>
                    <a:pt x="452" y="1546"/>
                  </a:lnTo>
                  <a:lnTo>
                    <a:pt x="439" y="1675"/>
                  </a:lnTo>
                  <a:lnTo>
                    <a:pt x="437" y="1810"/>
                  </a:lnTo>
                  <a:lnTo>
                    <a:pt x="446" y="1951"/>
                  </a:lnTo>
                  <a:close/>
                </a:path>
              </a:pathLst>
            </a:custGeom>
            <a:solidFill>
              <a:srgbClr val="C6C687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5" name="Freeform 10"/>
            <p:cNvSpPr>
              <a:spLocks/>
            </p:cNvSpPr>
            <p:nvPr/>
          </p:nvSpPr>
          <p:spPr bwMode="auto">
            <a:xfrm>
              <a:off x="2684" y="2139"/>
              <a:ext cx="347" cy="103"/>
            </a:xfrm>
            <a:custGeom>
              <a:avLst/>
              <a:gdLst>
                <a:gd name="T0" fmla="*/ 0 w 695"/>
                <a:gd name="T1" fmla="*/ 103 h 206"/>
                <a:gd name="T2" fmla="*/ 346 w 695"/>
                <a:gd name="T3" fmla="*/ 0 h 206"/>
                <a:gd name="T4" fmla="*/ 346 w 695"/>
                <a:gd name="T5" fmla="*/ 1 h 206"/>
                <a:gd name="T6" fmla="*/ 347 w 695"/>
                <a:gd name="T7" fmla="*/ 3 h 206"/>
                <a:gd name="T8" fmla="*/ 347 w 695"/>
                <a:gd name="T9" fmla="*/ 7 h 206"/>
                <a:gd name="T10" fmla="*/ 346 w 695"/>
                <a:gd name="T11" fmla="*/ 13 h 206"/>
                <a:gd name="T12" fmla="*/ 344 w 695"/>
                <a:gd name="T13" fmla="*/ 19 h 206"/>
                <a:gd name="T14" fmla="*/ 341 w 695"/>
                <a:gd name="T15" fmla="*/ 25 h 206"/>
                <a:gd name="T16" fmla="*/ 337 w 695"/>
                <a:gd name="T17" fmla="*/ 33 h 206"/>
                <a:gd name="T18" fmla="*/ 330 w 695"/>
                <a:gd name="T19" fmla="*/ 41 h 206"/>
                <a:gd name="T20" fmla="*/ 320 w 695"/>
                <a:gd name="T21" fmla="*/ 49 h 206"/>
                <a:gd name="T22" fmla="*/ 308 w 695"/>
                <a:gd name="T23" fmla="*/ 58 h 206"/>
                <a:gd name="T24" fmla="*/ 291 w 695"/>
                <a:gd name="T25" fmla="*/ 66 h 206"/>
                <a:gd name="T26" fmla="*/ 271 w 695"/>
                <a:gd name="T27" fmla="*/ 74 h 206"/>
                <a:gd name="T28" fmla="*/ 247 w 695"/>
                <a:gd name="T29" fmla="*/ 82 h 206"/>
                <a:gd name="T30" fmla="*/ 218 w 695"/>
                <a:gd name="T31" fmla="*/ 89 h 206"/>
                <a:gd name="T32" fmla="*/ 184 w 695"/>
                <a:gd name="T33" fmla="*/ 96 h 206"/>
                <a:gd name="T34" fmla="*/ 145 w 695"/>
                <a:gd name="T35" fmla="*/ 100 h 206"/>
                <a:gd name="T36" fmla="*/ 0 w 695"/>
                <a:gd name="T37" fmla="*/ 103 h 20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95" h="206">
                  <a:moveTo>
                    <a:pt x="0" y="206"/>
                  </a:moveTo>
                  <a:lnTo>
                    <a:pt x="693" y="0"/>
                  </a:lnTo>
                  <a:lnTo>
                    <a:pt x="693" y="2"/>
                  </a:lnTo>
                  <a:lnTo>
                    <a:pt x="695" y="6"/>
                  </a:lnTo>
                  <a:lnTo>
                    <a:pt x="695" y="14"/>
                  </a:lnTo>
                  <a:lnTo>
                    <a:pt x="693" y="25"/>
                  </a:lnTo>
                  <a:lnTo>
                    <a:pt x="689" y="37"/>
                  </a:lnTo>
                  <a:lnTo>
                    <a:pt x="683" y="50"/>
                  </a:lnTo>
                  <a:lnTo>
                    <a:pt x="674" y="66"/>
                  </a:lnTo>
                  <a:lnTo>
                    <a:pt x="660" y="81"/>
                  </a:lnTo>
                  <a:lnTo>
                    <a:pt x="641" y="98"/>
                  </a:lnTo>
                  <a:lnTo>
                    <a:pt x="616" y="116"/>
                  </a:lnTo>
                  <a:lnTo>
                    <a:pt x="583" y="131"/>
                  </a:lnTo>
                  <a:lnTo>
                    <a:pt x="543" y="148"/>
                  </a:lnTo>
                  <a:lnTo>
                    <a:pt x="495" y="164"/>
                  </a:lnTo>
                  <a:lnTo>
                    <a:pt x="437" y="177"/>
                  </a:lnTo>
                  <a:lnTo>
                    <a:pt x="369" y="191"/>
                  </a:lnTo>
                  <a:lnTo>
                    <a:pt x="290" y="200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6D6D6D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6" name="Freeform 11"/>
            <p:cNvSpPr>
              <a:spLocks/>
            </p:cNvSpPr>
            <p:nvPr/>
          </p:nvSpPr>
          <p:spPr bwMode="auto">
            <a:xfrm>
              <a:off x="3579" y="1878"/>
              <a:ext cx="338" cy="104"/>
            </a:xfrm>
            <a:custGeom>
              <a:avLst/>
              <a:gdLst>
                <a:gd name="T0" fmla="*/ 0 w 676"/>
                <a:gd name="T1" fmla="*/ 100 h 208"/>
                <a:gd name="T2" fmla="*/ 338 w 676"/>
                <a:gd name="T3" fmla="*/ 0 h 208"/>
                <a:gd name="T4" fmla="*/ 338 w 676"/>
                <a:gd name="T5" fmla="*/ 1 h 208"/>
                <a:gd name="T6" fmla="*/ 337 w 676"/>
                <a:gd name="T7" fmla="*/ 3 h 208"/>
                <a:gd name="T8" fmla="*/ 335 w 676"/>
                <a:gd name="T9" fmla="*/ 7 h 208"/>
                <a:gd name="T10" fmla="*/ 332 w 676"/>
                <a:gd name="T11" fmla="*/ 13 h 208"/>
                <a:gd name="T12" fmla="*/ 329 w 676"/>
                <a:gd name="T13" fmla="*/ 19 h 208"/>
                <a:gd name="T14" fmla="*/ 323 w 676"/>
                <a:gd name="T15" fmla="*/ 26 h 208"/>
                <a:gd name="T16" fmla="*/ 315 w 676"/>
                <a:gd name="T17" fmla="*/ 34 h 208"/>
                <a:gd name="T18" fmla="*/ 306 w 676"/>
                <a:gd name="T19" fmla="*/ 42 h 208"/>
                <a:gd name="T20" fmla="*/ 294 w 676"/>
                <a:gd name="T21" fmla="*/ 50 h 208"/>
                <a:gd name="T22" fmla="*/ 279 w 676"/>
                <a:gd name="T23" fmla="*/ 59 h 208"/>
                <a:gd name="T24" fmla="*/ 262 w 676"/>
                <a:gd name="T25" fmla="*/ 68 h 208"/>
                <a:gd name="T26" fmla="*/ 242 w 676"/>
                <a:gd name="T27" fmla="*/ 76 h 208"/>
                <a:gd name="T28" fmla="*/ 218 w 676"/>
                <a:gd name="T29" fmla="*/ 84 h 208"/>
                <a:gd name="T30" fmla="*/ 190 w 676"/>
                <a:gd name="T31" fmla="*/ 92 h 208"/>
                <a:gd name="T32" fmla="*/ 159 w 676"/>
                <a:gd name="T33" fmla="*/ 99 h 208"/>
                <a:gd name="T34" fmla="*/ 124 w 676"/>
                <a:gd name="T35" fmla="*/ 104 h 208"/>
                <a:gd name="T36" fmla="*/ 0 w 676"/>
                <a:gd name="T37" fmla="*/ 100 h 20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76" h="208">
                  <a:moveTo>
                    <a:pt x="0" y="199"/>
                  </a:moveTo>
                  <a:lnTo>
                    <a:pt x="676" y="0"/>
                  </a:lnTo>
                  <a:lnTo>
                    <a:pt x="676" y="2"/>
                  </a:lnTo>
                  <a:lnTo>
                    <a:pt x="674" y="6"/>
                  </a:lnTo>
                  <a:lnTo>
                    <a:pt x="670" y="14"/>
                  </a:lnTo>
                  <a:lnTo>
                    <a:pt x="664" y="25"/>
                  </a:lnTo>
                  <a:lnTo>
                    <a:pt x="657" y="37"/>
                  </a:lnTo>
                  <a:lnTo>
                    <a:pt x="645" y="52"/>
                  </a:lnTo>
                  <a:lnTo>
                    <a:pt x="630" y="68"/>
                  </a:lnTo>
                  <a:lnTo>
                    <a:pt x="612" y="83"/>
                  </a:lnTo>
                  <a:lnTo>
                    <a:pt x="587" y="100"/>
                  </a:lnTo>
                  <a:lnTo>
                    <a:pt x="558" y="118"/>
                  </a:lnTo>
                  <a:lnTo>
                    <a:pt x="524" y="135"/>
                  </a:lnTo>
                  <a:lnTo>
                    <a:pt x="483" y="152"/>
                  </a:lnTo>
                  <a:lnTo>
                    <a:pt x="435" y="168"/>
                  </a:lnTo>
                  <a:lnTo>
                    <a:pt x="379" y="183"/>
                  </a:lnTo>
                  <a:lnTo>
                    <a:pt x="318" y="197"/>
                  </a:lnTo>
                  <a:lnTo>
                    <a:pt x="247" y="208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rgbClr val="6D6D6D"/>
            </a:solidFill>
            <a:ln>
              <a:noFill/>
            </a:ln>
            <a:effectLst>
              <a:outerShdw dist="107763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0476" name="Text Box 12"/>
          <p:cNvSpPr txBox="1">
            <a:spLocks noChangeArrowheads="1"/>
          </p:cNvSpPr>
          <p:nvPr/>
        </p:nvSpPr>
        <p:spPr bwMode="auto">
          <a:xfrm rot="728876">
            <a:off x="4475163" y="641399"/>
            <a:ext cx="3700462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Фестиваль семейного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т</a:t>
            </a:r>
            <a:r>
              <a:rPr lang="ru-RU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ворчества</a:t>
            </a:r>
          </a:p>
          <a:p>
            <a:pPr algn="ctr">
              <a:defRPr/>
            </a:pPr>
            <a:endParaRPr lang="ru-RU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defRPr/>
            </a:pPr>
            <a:r>
              <a:rPr lang="ru-RU" sz="2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«МОЯ ПЛАНЕТА - СЕМЬЯ»</a:t>
            </a:r>
          </a:p>
          <a:p>
            <a:pPr algn="ctr">
              <a:defRPr/>
            </a:pPr>
            <a:endParaRPr lang="ru-RU" sz="24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defRPr/>
            </a:pPr>
            <a:r>
              <a:rPr lang="ru-RU" sz="16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36 избирательный </a:t>
            </a:r>
            <a:r>
              <a:rPr lang="ru-RU" sz="1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округ</a:t>
            </a:r>
          </a:p>
          <a:p>
            <a:pPr algn="ctr">
              <a:defRPr/>
            </a:pPr>
            <a:r>
              <a:rPr lang="ru-RU" sz="1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Санкт-Петербурга</a:t>
            </a:r>
            <a:endParaRPr lang="ru-RU" sz="16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190477" name="AutoShape 13"/>
          <p:cNvSpPr>
            <a:spLocks noChangeArrowheads="1"/>
          </p:cNvSpPr>
          <p:nvPr/>
        </p:nvSpPr>
        <p:spPr bwMode="auto">
          <a:xfrm>
            <a:off x="228600" y="2971800"/>
            <a:ext cx="3429000" cy="434975"/>
          </a:xfrm>
          <a:prstGeom prst="wedgeRectCallout">
            <a:avLst>
              <a:gd name="adj1" fmla="val 65278"/>
              <a:gd name="adj2" fmla="val -198542"/>
            </a:avLst>
          </a:prstGeom>
          <a:solidFill>
            <a:schemeClr val="bg1"/>
          </a:solidFill>
          <a:ln w="38100" cmpd="dbl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/>
              <a:t>«Золотое перо»</a:t>
            </a:r>
            <a:r>
              <a:rPr lang="ru-RU" sz="1800"/>
              <a:t> </a:t>
            </a:r>
          </a:p>
        </p:txBody>
      </p:sp>
      <p:sp>
        <p:nvSpPr>
          <p:cNvPr id="190478" name="AutoShape 14"/>
          <p:cNvSpPr>
            <a:spLocks noChangeArrowheads="1"/>
          </p:cNvSpPr>
          <p:nvPr/>
        </p:nvSpPr>
        <p:spPr bwMode="auto">
          <a:xfrm>
            <a:off x="457200" y="4800600"/>
            <a:ext cx="3200400" cy="434975"/>
          </a:xfrm>
          <a:prstGeom prst="wedgeRectCallout">
            <a:avLst>
              <a:gd name="adj1" fmla="val 91171"/>
              <a:gd name="adj2" fmla="val -325181"/>
            </a:avLst>
          </a:prstGeom>
          <a:solidFill>
            <a:schemeClr val="bg1"/>
          </a:solidFill>
          <a:ln w="38100" cmpd="dbl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/>
              <a:t>«А вам слабо?!»</a:t>
            </a:r>
            <a:r>
              <a:rPr lang="ru-RU" sz="1800"/>
              <a:t> </a:t>
            </a:r>
          </a:p>
        </p:txBody>
      </p:sp>
      <p:sp>
        <p:nvSpPr>
          <p:cNvPr id="190479" name="AutoShape 15"/>
          <p:cNvSpPr>
            <a:spLocks noChangeArrowheads="1"/>
          </p:cNvSpPr>
          <p:nvPr/>
        </p:nvSpPr>
        <p:spPr bwMode="auto">
          <a:xfrm>
            <a:off x="228600" y="3886200"/>
            <a:ext cx="3846513" cy="434975"/>
          </a:xfrm>
          <a:prstGeom prst="wedgeRectCallout">
            <a:avLst>
              <a:gd name="adj1" fmla="val 51278"/>
              <a:gd name="adj2" fmla="val -194162"/>
            </a:avLst>
          </a:prstGeom>
          <a:solidFill>
            <a:schemeClr val="bg1"/>
          </a:solidFill>
          <a:ln w="38100" cmpd="dbl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/>
              <a:t>«Творческая карусель» </a:t>
            </a:r>
          </a:p>
        </p:txBody>
      </p:sp>
      <p:sp>
        <p:nvSpPr>
          <p:cNvPr id="190480" name="AutoShape 16"/>
          <p:cNvSpPr>
            <a:spLocks noChangeArrowheads="1"/>
          </p:cNvSpPr>
          <p:nvPr/>
        </p:nvSpPr>
        <p:spPr bwMode="auto">
          <a:xfrm>
            <a:off x="5127625" y="5386388"/>
            <a:ext cx="3711575" cy="434975"/>
          </a:xfrm>
          <a:prstGeom prst="wedgeRectCallout">
            <a:avLst>
              <a:gd name="adj1" fmla="val 16167"/>
              <a:gd name="adj2" fmla="val -335884"/>
            </a:avLst>
          </a:prstGeom>
          <a:solidFill>
            <a:schemeClr val="bg1"/>
          </a:solidFill>
          <a:ln w="38100" cmpd="dbl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/>
              <a:t>«Семейный арт-салон»</a:t>
            </a:r>
            <a:r>
              <a:rPr lang="ru-RU" sz="1800"/>
              <a:t> </a:t>
            </a:r>
          </a:p>
        </p:txBody>
      </p:sp>
      <p:sp>
        <p:nvSpPr>
          <p:cNvPr id="29705" name="Rectangle 17" descr="Букет"/>
          <p:cNvSpPr>
            <a:spLocks noChangeArrowheads="1"/>
          </p:cNvSpPr>
          <p:nvPr/>
        </p:nvSpPr>
        <p:spPr bwMode="auto">
          <a:xfrm>
            <a:off x="152400" y="6400800"/>
            <a:ext cx="8839200" cy="366713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1800" b="1">
                <a:solidFill>
                  <a:schemeClr val="bg2"/>
                </a:solidFill>
              </a:rPr>
              <a:t>Девиз фестиваля </a:t>
            </a:r>
            <a:r>
              <a:rPr lang="ru-RU" altLang="ru-RU" sz="1800" b="1" i="1">
                <a:solidFill>
                  <a:schemeClr val="bg2"/>
                </a:solidFill>
              </a:rPr>
              <a:t>«Планета дружбы и любви – Моя Семья»</a:t>
            </a:r>
            <a:r>
              <a:rPr lang="ru-RU" altLang="ru-RU" sz="1800" i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0482" name="AutoShape 18"/>
          <p:cNvSpPr>
            <a:spLocks noChangeArrowheads="1"/>
          </p:cNvSpPr>
          <p:nvPr/>
        </p:nvSpPr>
        <p:spPr bwMode="auto">
          <a:xfrm>
            <a:off x="1066800" y="5638800"/>
            <a:ext cx="3711575" cy="434975"/>
          </a:xfrm>
          <a:prstGeom prst="wedgeRectCallout">
            <a:avLst>
              <a:gd name="adj1" fmla="val 90250"/>
              <a:gd name="adj2" fmla="val -425181"/>
            </a:avLst>
          </a:prstGeom>
          <a:solidFill>
            <a:schemeClr val="bg1"/>
          </a:solidFill>
          <a:ln w="38100" cmpd="dbl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2000" b="1"/>
              <a:t>«Физкульт-Ура!»</a:t>
            </a:r>
            <a:r>
              <a:rPr lang="ru-RU" sz="1800"/>
              <a:t> </a:t>
            </a:r>
          </a:p>
        </p:txBody>
      </p:sp>
      <p:pic>
        <p:nvPicPr>
          <p:cNvPr id="29707" name="Picture 19" descr="a_d8449a8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752"/>
            <a:ext cx="2599038" cy="17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3576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19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9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9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9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9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9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 animBg="1"/>
      <p:bldP spid="190476" grpId="0"/>
      <p:bldP spid="190477" grpId="0" animBg="1"/>
      <p:bldP spid="190478" grpId="0" animBg="1"/>
      <p:bldP spid="190479" grpId="0" animBg="1"/>
      <p:bldP spid="190480" grpId="0" animBg="1"/>
      <p:bldP spid="19048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Line 2"/>
          <p:cNvSpPr>
            <a:spLocks noChangeShapeType="1"/>
          </p:cNvSpPr>
          <p:nvPr/>
        </p:nvSpPr>
        <p:spPr bwMode="auto">
          <a:xfrm>
            <a:off x="4572000" y="990600"/>
            <a:ext cx="0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35" name="Line 5"/>
          <p:cNvSpPr>
            <a:spLocks noChangeShapeType="1"/>
          </p:cNvSpPr>
          <p:nvPr/>
        </p:nvSpPr>
        <p:spPr bwMode="auto">
          <a:xfrm>
            <a:off x="152400" y="685800"/>
            <a:ext cx="8810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36" name="Line 6"/>
          <p:cNvSpPr>
            <a:spLocks noChangeShapeType="1"/>
          </p:cNvSpPr>
          <p:nvPr/>
        </p:nvSpPr>
        <p:spPr bwMode="auto">
          <a:xfrm>
            <a:off x="76200" y="914400"/>
            <a:ext cx="0" cy="4833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37" name="Line 7"/>
          <p:cNvSpPr>
            <a:spLocks noChangeShapeType="1"/>
          </p:cNvSpPr>
          <p:nvPr/>
        </p:nvSpPr>
        <p:spPr bwMode="auto">
          <a:xfrm>
            <a:off x="9067800" y="914400"/>
            <a:ext cx="0" cy="4833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5238" name="Group 8"/>
          <p:cNvGrpSpPr>
            <a:grpSpLocks/>
          </p:cNvGrpSpPr>
          <p:nvPr/>
        </p:nvGrpSpPr>
        <p:grpSpPr bwMode="auto">
          <a:xfrm>
            <a:off x="381000" y="762000"/>
            <a:ext cx="2376488" cy="576263"/>
            <a:chOff x="476" y="935"/>
            <a:chExt cx="1497" cy="363"/>
          </a:xfrm>
        </p:grpSpPr>
        <p:sp>
          <p:nvSpPr>
            <p:cNvPr id="95293" name="AutoShape 9"/>
            <p:cNvSpPr>
              <a:spLocks noChangeArrowheads="1"/>
            </p:cNvSpPr>
            <p:nvPr/>
          </p:nvSpPr>
          <p:spPr bwMode="auto">
            <a:xfrm>
              <a:off x="476" y="935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94" name="Text Box 10"/>
            <p:cNvSpPr txBox="1">
              <a:spLocks noChangeArrowheads="1"/>
            </p:cNvSpPr>
            <p:nvPr/>
          </p:nvSpPr>
          <p:spPr bwMode="auto">
            <a:xfrm>
              <a:off x="521" y="1001"/>
              <a:ext cx="1452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СОдействие</a:t>
              </a:r>
            </a:p>
          </p:txBody>
        </p:sp>
      </p:grpSp>
      <p:sp>
        <p:nvSpPr>
          <p:cNvPr id="95239" name="Line 11"/>
          <p:cNvSpPr>
            <a:spLocks noChangeShapeType="1"/>
          </p:cNvSpPr>
          <p:nvPr/>
        </p:nvSpPr>
        <p:spPr bwMode="auto">
          <a:xfrm>
            <a:off x="4572000" y="685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0" name="Line 12"/>
          <p:cNvSpPr>
            <a:spLocks noChangeShapeType="1"/>
          </p:cNvSpPr>
          <p:nvPr/>
        </p:nvSpPr>
        <p:spPr bwMode="auto">
          <a:xfrm>
            <a:off x="92075" y="10668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1" name="Line 13"/>
          <p:cNvSpPr>
            <a:spLocks noChangeShapeType="1"/>
          </p:cNvSpPr>
          <p:nvPr/>
        </p:nvSpPr>
        <p:spPr bwMode="auto">
          <a:xfrm>
            <a:off x="76200" y="30480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2" name="Line 14"/>
          <p:cNvSpPr>
            <a:spLocks noChangeShapeType="1"/>
          </p:cNvSpPr>
          <p:nvPr/>
        </p:nvSpPr>
        <p:spPr bwMode="auto">
          <a:xfrm>
            <a:off x="76200" y="50292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3" name="Line 15"/>
          <p:cNvSpPr>
            <a:spLocks noChangeShapeType="1"/>
          </p:cNvSpPr>
          <p:nvPr/>
        </p:nvSpPr>
        <p:spPr bwMode="auto">
          <a:xfrm rot="10800000">
            <a:off x="8763000" y="49530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4" name="Line 16"/>
          <p:cNvSpPr>
            <a:spLocks noChangeShapeType="1"/>
          </p:cNvSpPr>
          <p:nvPr/>
        </p:nvSpPr>
        <p:spPr bwMode="auto">
          <a:xfrm rot="10800000">
            <a:off x="8763000" y="29718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45" name="Line 17"/>
          <p:cNvSpPr>
            <a:spLocks noChangeShapeType="1"/>
          </p:cNvSpPr>
          <p:nvPr/>
        </p:nvSpPr>
        <p:spPr bwMode="auto">
          <a:xfrm rot="10800000">
            <a:off x="8763000" y="10668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5246" name="Group 18"/>
          <p:cNvGrpSpPr>
            <a:grpSpLocks/>
          </p:cNvGrpSpPr>
          <p:nvPr/>
        </p:nvGrpSpPr>
        <p:grpSpPr bwMode="auto">
          <a:xfrm>
            <a:off x="6400800" y="4648200"/>
            <a:ext cx="2376488" cy="576263"/>
            <a:chOff x="2123" y="942"/>
            <a:chExt cx="1497" cy="363"/>
          </a:xfrm>
        </p:grpSpPr>
        <p:sp>
          <p:nvSpPr>
            <p:cNvPr id="95291" name="AutoShape 19"/>
            <p:cNvSpPr>
              <a:spLocks noChangeArrowheads="1"/>
            </p:cNvSpPr>
            <p:nvPr/>
          </p:nvSpPr>
          <p:spPr bwMode="auto">
            <a:xfrm>
              <a:off x="2123" y="942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92" name="Text Box 20"/>
            <p:cNvSpPr txBox="1">
              <a:spLocks noChangeArrowheads="1"/>
            </p:cNvSpPr>
            <p:nvPr/>
          </p:nvSpPr>
          <p:spPr bwMode="auto">
            <a:xfrm>
              <a:off x="2154" y="1005"/>
              <a:ext cx="1452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СОдружество</a:t>
              </a:r>
            </a:p>
          </p:txBody>
        </p:sp>
      </p:grpSp>
      <p:grpSp>
        <p:nvGrpSpPr>
          <p:cNvPr id="95247" name="Group 21"/>
          <p:cNvGrpSpPr>
            <a:grpSpLocks/>
          </p:cNvGrpSpPr>
          <p:nvPr/>
        </p:nvGrpSpPr>
        <p:grpSpPr bwMode="auto">
          <a:xfrm>
            <a:off x="6400800" y="762000"/>
            <a:ext cx="2376488" cy="576263"/>
            <a:chOff x="3787" y="935"/>
            <a:chExt cx="1497" cy="363"/>
          </a:xfrm>
        </p:grpSpPr>
        <p:sp>
          <p:nvSpPr>
            <p:cNvPr id="95289" name="AutoShape 22"/>
            <p:cNvSpPr>
              <a:spLocks noChangeArrowheads="1"/>
            </p:cNvSpPr>
            <p:nvPr/>
          </p:nvSpPr>
          <p:spPr bwMode="auto">
            <a:xfrm>
              <a:off x="3787" y="935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90" name="Text Box 23"/>
            <p:cNvSpPr txBox="1">
              <a:spLocks noChangeArrowheads="1"/>
            </p:cNvSpPr>
            <p:nvPr/>
          </p:nvSpPr>
          <p:spPr bwMode="auto">
            <a:xfrm>
              <a:off x="3833" y="999"/>
              <a:ext cx="1406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СОгласие</a:t>
              </a:r>
            </a:p>
          </p:txBody>
        </p:sp>
      </p:grpSp>
      <p:grpSp>
        <p:nvGrpSpPr>
          <p:cNvPr id="95248" name="Group 24"/>
          <p:cNvGrpSpPr>
            <a:grpSpLocks/>
          </p:cNvGrpSpPr>
          <p:nvPr/>
        </p:nvGrpSpPr>
        <p:grpSpPr bwMode="auto">
          <a:xfrm>
            <a:off x="381000" y="2743200"/>
            <a:ext cx="2438400" cy="576263"/>
            <a:chOff x="483" y="2101"/>
            <a:chExt cx="1497" cy="363"/>
          </a:xfrm>
        </p:grpSpPr>
        <p:sp>
          <p:nvSpPr>
            <p:cNvPr id="95287" name="AutoShape 25"/>
            <p:cNvSpPr>
              <a:spLocks noChangeArrowheads="1"/>
            </p:cNvSpPr>
            <p:nvPr/>
          </p:nvSpPr>
          <p:spPr bwMode="auto">
            <a:xfrm>
              <a:off x="483" y="2101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88" name="Text Box 26"/>
            <p:cNvSpPr txBox="1">
              <a:spLocks noChangeArrowheads="1"/>
            </p:cNvSpPr>
            <p:nvPr/>
          </p:nvSpPr>
          <p:spPr bwMode="auto">
            <a:xfrm>
              <a:off x="533" y="2169"/>
              <a:ext cx="1406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СОпереживание</a:t>
              </a:r>
              <a:r>
                <a:rPr lang="ru-RU" altLang="ru-RU" sz="1800">
                  <a:latin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95249" name="Group 27"/>
          <p:cNvGrpSpPr>
            <a:grpSpLocks/>
          </p:cNvGrpSpPr>
          <p:nvPr/>
        </p:nvGrpSpPr>
        <p:grpSpPr bwMode="auto">
          <a:xfrm>
            <a:off x="381000" y="4724400"/>
            <a:ext cx="2376488" cy="576263"/>
            <a:chOff x="476" y="3249"/>
            <a:chExt cx="1497" cy="363"/>
          </a:xfrm>
        </p:grpSpPr>
        <p:sp>
          <p:nvSpPr>
            <p:cNvPr id="95285" name="AutoShape 28"/>
            <p:cNvSpPr>
              <a:spLocks noChangeArrowheads="1"/>
            </p:cNvSpPr>
            <p:nvPr/>
          </p:nvSpPr>
          <p:spPr bwMode="auto">
            <a:xfrm>
              <a:off x="476" y="3249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86" name="Text Box 29"/>
            <p:cNvSpPr txBox="1">
              <a:spLocks noChangeArrowheads="1"/>
            </p:cNvSpPr>
            <p:nvPr/>
          </p:nvSpPr>
          <p:spPr bwMode="auto">
            <a:xfrm>
              <a:off x="521" y="3310"/>
              <a:ext cx="1452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СОтворчество</a:t>
              </a:r>
            </a:p>
          </p:txBody>
        </p:sp>
      </p:grpSp>
      <p:grpSp>
        <p:nvGrpSpPr>
          <p:cNvPr id="95250" name="Group 30"/>
          <p:cNvGrpSpPr>
            <a:grpSpLocks/>
          </p:cNvGrpSpPr>
          <p:nvPr/>
        </p:nvGrpSpPr>
        <p:grpSpPr bwMode="auto">
          <a:xfrm>
            <a:off x="6400800" y="2743200"/>
            <a:ext cx="2376488" cy="576263"/>
            <a:chOff x="3787" y="2069"/>
            <a:chExt cx="1497" cy="363"/>
          </a:xfrm>
        </p:grpSpPr>
        <p:sp>
          <p:nvSpPr>
            <p:cNvPr id="95283" name="AutoShape 31"/>
            <p:cNvSpPr>
              <a:spLocks noChangeArrowheads="1"/>
            </p:cNvSpPr>
            <p:nvPr/>
          </p:nvSpPr>
          <p:spPr bwMode="auto">
            <a:xfrm>
              <a:off x="3787" y="2069"/>
              <a:ext cx="1497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84" name="Text Box 32"/>
            <p:cNvSpPr txBox="1">
              <a:spLocks noChangeArrowheads="1"/>
            </p:cNvSpPr>
            <p:nvPr/>
          </p:nvSpPr>
          <p:spPr bwMode="auto">
            <a:xfrm>
              <a:off x="3833" y="2140"/>
              <a:ext cx="1451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СОзидание</a:t>
              </a:r>
            </a:p>
          </p:txBody>
        </p:sp>
      </p:grpSp>
      <p:grpSp>
        <p:nvGrpSpPr>
          <p:cNvPr id="95251" name="Group 33"/>
          <p:cNvGrpSpPr>
            <a:grpSpLocks/>
          </p:cNvGrpSpPr>
          <p:nvPr/>
        </p:nvGrpSpPr>
        <p:grpSpPr bwMode="auto">
          <a:xfrm>
            <a:off x="3048000" y="762000"/>
            <a:ext cx="3124200" cy="576263"/>
            <a:chOff x="2059" y="935"/>
            <a:chExt cx="1633" cy="363"/>
          </a:xfrm>
        </p:grpSpPr>
        <p:sp>
          <p:nvSpPr>
            <p:cNvPr id="95281" name="AutoShape 34"/>
            <p:cNvSpPr>
              <a:spLocks noChangeArrowheads="1"/>
            </p:cNvSpPr>
            <p:nvPr/>
          </p:nvSpPr>
          <p:spPr bwMode="auto">
            <a:xfrm>
              <a:off x="2059" y="935"/>
              <a:ext cx="1633" cy="363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95282" name="Text Box 35"/>
            <p:cNvSpPr txBox="1">
              <a:spLocks noChangeArrowheads="1"/>
            </p:cNvSpPr>
            <p:nvPr/>
          </p:nvSpPr>
          <p:spPr bwMode="auto">
            <a:xfrm>
              <a:off x="2104" y="991"/>
              <a:ext cx="1542" cy="250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latin typeface="Arial" panose="020B0604020202020204" pitchFamily="34" charset="0"/>
                </a:rPr>
                <a:t>СОвершенствование</a:t>
              </a:r>
            </a:p>
          </p:txBody>
        </p:sp>
      </p:grpSp>
      <p:pic>
        <p:nvPicPr>
          <p:cNvPr id="95252" name="Picture 37" descr="323 учительская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1981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53" name="Group 47"/>
          <p:cNvGrpSpPr>
            <a:grpSpLocks/>
          </p:cNvGrpSpPr>
          <p:nvPr/>
        </p:nvGrpSpPr>
        <p:grpSpPr bwMode="auto">
          <a:xfrm>
            <a:off x="152400" y="0"/>
            <a:ext cx="8839200" cy="609600"/>
            <a:chOff x="96" y="3984"/>
            <a:chExt cx="5520" cy="336"/>
          </a:xfrm>
        </p:grpSpPr>
        <p:sp>
          <p:nvSpPr>
            <p:cNvPr id="138288" name="AutoShape 48" descr="5%"/>
            <p:cNvSpPr>
              <a:spLocks noChangeArrowheads="1"/>
            </p:cNvSpPr>
            <p:nvPr/>
          </p:nvSpPr>
          <p:spPr bwMode="auto">
            <a:xfrm>
              <a:off x="96" y="3984"/>
              <a:ext cx="5520" cy="336"/>
            </a:xfrm>
            <a:prstGeom prst="roundRect">
              <a:avLst>
                <a:gd name="adj" fmla="val 16667"/>
              </a:avLst>
            </a:prstGeom>
            <a:pattFill prst="pct5">
              <a:fgClr>
                <a:schemeClr val="tx2"/>
              </a:fgClr>
              <a:bgClr>
                <a:srgbClr val="0066FF"/>
              </a:bgClr>
            </a:pattFill>
            <a:ln w="28575">
              <a:solidFill>
                <a:srgbClr val="B4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ru-RU" sz="28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  </a:t>
              </a:r>
              <a:r>
                <a:rPr lang="ru-RU" sz="2800" b="1" i="1" dirty="0" smtClean="0">
                  <a:solidFill>
                    <a:srgbClr val="99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ПЕДАГОГИЧЕСКОЕ     КРЕДО</a:t>
              </a:r>
              <a:endParaRPr lang="ru-RU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95280" name="Picture 49" descr="Рисунок1"/>
            <p:cNvPicPr>
              <a:picLocks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3984"/>
              <a:ext cx="380" cy="336"/>
            </a:xfrm>
            <a:prstGeom prst="rect">
              <a:avLst/>
            </a:prstGeom>
            <a:pattFill prst="pct5">
              <a:fgClr>
                <a:schemeClr val="tx2"/>
              </a:fgClr>
              <a:bgClr>
                <a:srgbClr val="0066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5254" name="Picture 50" descr="_05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2800"/>
            <a:ext cx="2209800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5" name="Picture 51" descr="Цветаевские чтен_00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13363"/>
            <a:ext cx="2209800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6" name="Picture 52" descr="1 сентября 2010_003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199063"/>
            <a:ext cx="243840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7" name="Picture 54" descr="ДР Патриота 2010_04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257800"/>
            <a:ext cx="2133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8" name="Picture 55" descr="ДР Патриота 2010_01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352800"/>
            <a:ext cx="19812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59" name="Picture 56" descr="КВН_002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71600"/>
            <a:ext cx="205740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60" name="Group 57"/>
          <p:cNvGrpSpPr>
            <a:grpSpLocks/>
          </p:cNvGrpSpPr>
          <p:nvPr/>
        </p:nvGrpSpPr>
        <p:grpSpPr bwMode="auto">
          <a:xfrm>
            <a:off x="2928938" y="1498600"/>
            <a:ext cx="3355975" cy="3200400"/>
            <a:chOff x="240" y="337"/>
            <a:chExt cx="3901" cy="3983"/>
          </a:xfrm>
        </p:grpSpPr>
        <p:pic>
          <p:nvPicPr>
            <p:cNvPr id="95263" name="Picture 58" descr="483_8341"/>
            <p:cNvPicPr preferRelativeResize="0"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162"/>
              <a:ext cx="1152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264" name="Picture 59" descr="DSC_0563"/>
            <p:cNvPicPr preferRelativeResize="0"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1162"/>
              <a:ext cx="1152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265" name="Picture 60" descr="399_9926"/>
            <p:cNvPicPr preferRelativeResize="0"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2880"/>
              <a:ext cx="1152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5266" name="Group 61"/>
            <p:cNvGrpSpPr>
              <a:grpSpLocks/>
            </p:cNvGrpSpPr>
            <p:nvPr/>
          </p:nvGrpSpPr>
          <p:grpSpPr bwMode="auto">
            <a:xfrm>
              <a:off x="240" y="337"/>
              <a:ext cx="3901" cy="3983"/>
              <a:chOff x="696" y="280"/>
              <a:chExt cx="3901" cy="3983"/>
            </a:xfrm>
          </p:grpSpPr>
          <p:sp>
            <p:nvSpPr>
              <p:cNvPr id="95275" name="Freeform 62"/>
              <p:cNvSpPr>
                <a:spLocks/>
              </p:cNvSpPr>
              <p:nvPr/>
            </p:nvSpPr>
            <p:spPr bwMode="auto">
              <a:xfrm rot="-693612">
                <a:off x="891" y="2118"/>
                <a:ext cx="1457" cy="2145"/>
              </a:xfrm>
              <a:custGeom>
                <a:avLst/>
                <a:gdLst>
                  <a:gd name="T0" fmla="*/ 20281 w 1295"/>
                  <a:gd name="T1" fmla="*/ 63672 h 1851"/>
                  <a:gd name="T2" fmla="*/ 21450 w 1295"/>
                  <a:gd name="T3" fmla="*/ 54807 h 1851"/>
                  <a:gd name="T4" fmla="*/ 20752 w 1295"/>
                  <a:gd name="T5" fmla="*/ 54308 h 1851"/>
                  <a:gd name="T6" fmla="*/ 19867 w 1295"/>
                  <a:gd name="T7" fmla="*/ 53668 h 1851"/>
                  <a:gd name="T8" fmla="*/ 19141 w 1295"/>
                  <a:gd name="T9" fmla="*/ 53025 h 1851"/>
                  <a:gd name="T10" fmla="*/ 18356 w 1295"/>
                  <a:gd name="T11" fmla="*/ 52276 h 1851"/>
                  <a:gd name="T12" fmla="*/ 17565 w 1295"/>
                  <a:gd name="T13" fmla="*/ 51471 h 1851"/>
                  <a:gd name="T14" fmla="*/ 16815 w 1295"/>
                  <a:gd name="T15" fmla="*/ 50515 h 1851"/>
                  <a:gd name="T16" fmla="*/ 16271 w 1295"/>
                  <a:gd name="T17" fmla="*/ 49724 h 1851"/>
                  <a:gd name="T18" fmla="*/ 15554 w 1295"/>
                  <a:gd name="T19" fmla="*/ 48789 h 1851"/>
                  <a:gd name="T20" fmla="*/ 14886 w 1295"/>
                  <a:gd name="T21" fmla="*/ 47831 h 1851"/>
                  <a:gd name="T22" fmla="*/ 14392 w 1295"/>
                  <a:gd name="T23" fmla="*/ 47042 h 1851"/>
                  <a:gd name="T24" fmla="*/ 13650 w 1295"/>
                  <a:gd name="T25" fmla="*/ 45776 h 1851"/>
                  <a:gd name="T26" fmla="*/ 12752 w 1295"/>
                  <a:gd name="T27" fmla="*/ 44233 h 1851"/>
                  <a:gd name="T28" fmla="*/ 11931 w 1295"/>
                  <a:gd name="T29" fmla="*/ 42542 h 1851"/>
                  <a:gd name="T30" fmla="*/ 11204 w 1295"/>
                  <a:gd name="T31" fmla="*/ 40796 h 1851"/>
                  <a:gd name="T32" fmla="*/ 10541 w 1295"/>
                  <a:gd name="T33" fmla="*/ 39026 h 1851"/>
                  <a:gd name="T34" fmla="*/ 9761 w 1295"/>
                  <a:gd name="T35" fmla="*/ 36878 h 1851"/>
                  <a:gd name="T36" fmla="*/ 9093 w 1295"/>
                  <a:gd name="T37" fmla="*/ 34705 h 1851"/>
                  <a:gd name="T38" fmla="*/ 8469 w 1295"/>
                  <a:gd name="T39" fmla="*/ 32312 h 1851"/>
                  <a:gd name="T40" fmla="*/ 7950 w 1295"/>
                  <a:gd name="T41" fmla="*/ 30178 h 1851"/>
                  <a:gd name="T42" fmla="*/ 7484 w 1295"/>
                  <a:gd name="T43" fmla="*/ 28011 h 1851"/>
                  <a:gd name="T44" fmla="*/ 7073 w 1295"/>
                  <a:gd name="T45" fmla="*/ 25830 h 1851"/>
                  <a:gd name="T46" fmla="*/ 6748 w 1295"/>
                  <a:gd name="T47" fmla="*/ 23546 h 1851"/>
                  <a:gd name="T48" fmla="*/ 6402 w 1295"/>
                  <a:gd name="T49" fmla="*/ 21000 h 1851"/>
                  <a:gd name="T50" fmla="*/ 6177 w 1295"/>
                  <a:gd name="T51" fmla="*/ 18430 h 1851"/>
                  <a:gd name="T52" fmla="*/ 5998 w 1295"/>
                  <a:gd name="T53" fmla="*/ 15831 h 1851"/>
                  <a:gd name="T54" fmla="*/ 5916 w 1295"/>
                  <a:gd name="T55" fmla="*/ 13057 h 1851"/>
                  <a:gd name="T56" fmla="*/ 5916 w 1295"/>
                  <a:gd name="T57" fmla="*/ 10343 h 1851"/>
                  <a:gd name="T58" fmla="*/ 3886 w 1295"/>
                  <a:gd name="T59" fmla="*/ 0 h 1851"/>
                  <a:gd name="T60" fmla="*/ 1482 w 1295"/>
                  <a:gd name="T61" fmla="*/ 10343 h 1851"/>
                  <a:gd name="T62" fmla="*/ 1514 w 1295"/>
                  <a:gd name="T63" fmla="*/ 13495 h 1851"/>
                  <a:gd name="T64" fmla="*/ 1601 w 1295"/>
                  <a:gd name="T65" fmla="*/ 16443 h 1851"/>
                  <a:gd name="T66" fmla="*/ 1741 w 1295"/>
                  <a:gd name="T67" fmla="*/ 19055 h 1851"/>
                  <a:gd name="T68" fmla="*/ 1959 w 1295"/>
                  <a:gd name="T69" fmla="*/ 21630 h 1851"/>
                  <a:gd name="T70" fmla="*/ 2195 w 1295"/>
                  <a:gd name="T71" fmla="*/ 24061 h 1851"/>
                  <a:gd name="T72" fmla="*/ 2546 w 1295"/>
                  <a:gd name="T73" fmla="*/ 26910 h 1851"/>
                  <a:gd name="T74" fmla="*/ 2956 w 1295"/>
                  <a:gd name="T75" fmla="*/ 29305 h 1851"/>
                  <a:gd name="T76" fmla="*/ 3442 w 1295"/>
                  <a:gd name="T77" fmla="*/ 31917 h 1851"/>
                  <a:gd name="T78" fmla="*/ 3919 w 1295"/>
                  <a:gd name="T79" fmla="*/ 34213 h 1851"/>
                  <a:gd name="T80" fmla="*/ 4551 w 1295"/>
                  <a:gd name="T81" fmla="*/ 36762 h 1851"/>
                  <a:gd name="T82" fmla="*/ 5150 w 1295"/>
                  <a:gd name="T83" fmla="*/ 39026 h 1851"/>
                  <a:gd name="T84" fmla="*/ 5776 w 1295"/>
                  <a:gd name="T85" fmla="*/ 41140 h 1851"/>
                  <a:gd name="T86" fmla="*/ 6469 w 1295"/>
                  <a:gd name="T87" fmla="*/ 43277 h 1851"/>
                  <a:gd name="T88" fmla="*/ 7259 w 1295"/>
                  <a:gd name="T89" fmla="*/ 45371 h 1851"/>
                  <a:gd name="T90" fmla="*/ 8059 w 1295"/>
                  <a:gd name="T91" fmla="*/ 47290 h 1851"/>
                  <a:gd name="T92" fmla="*/ 8781 w 1295"/>
                  <a:gd name="T93" fmla="*/ 48997 h 1851"/>
                  <a:gd name="T94" fmla="*/ 9735 w 1295"/>
                  <a:gd name="T95" fmla="*/ 50818 h 1851"/>
                  <a:gd name="T96" fmla="*/ 10575 w 1295"/>
                  <a:gd name="T97" fmla="*/ 52459 h 1851"/>
                  <a:gd name="T98" fmla="*/ 11516 w 1295"/>
                  <a:gd name="T99" fmla="*/ 54011 h 1851"/>
                  <a:gd name="T100" fmla="*/ 12475 w 1295"/>
                  <a:gd name="T101" fmla="*/ 55546 h 1851"/>
                  <a:gd name="T102" fmla="*/ 13440 w 1295"/>
                  <a:gd name="T103" fmla="*/ 56946 h 1851"/>
                  <a:gd name="T104" fmla="*/ 14196 w 1295"/>
                  <a:gd name="T105" fmla="*/ 57940 h 1851"/>
                  <a:gd name="T106" fmla="*/ 14710 w 1295"/>
                  <a:gd name="T107" fmla="*/ 58725 h 1851"/>
                  <a:gd name="T108" fmla="*/ 15247 w 1295"/>
                  <a:gd name="T109" fmla="*/ 59294 h 1851"/>
                  <a:gd name="T110" fmla="*/ 15868 w 1295"/>
                  <a:gd name="T111" fmla="*/ 59935 h 1851"/>
                  <a:gd name="T112" fmla="*/ 16402 w 1295"/>
                  <a:gd name="T113" fmla="*/ 60510 h 1851"/>
                  <a:gd name="T114" fmla="*/ 17036 w 1295"/>
                  <a:gd name="T115" fmla="*/ 61139 h 1851"/>
                  <a:gd name="T116" fmla="*/ 17719 w 1295"/>
                  <a:gd name="T117" fmla="*/ 61875 h 1851"/>
                  <a:gd name="T118" fmla="*/ 18306 w 1295"/>
                  <a:gd name="T119" fmla="*/ 62342 h 1851"/>
                  <a:gd name="T120" fmla="*/ 18970 w 1295"/>
                  <a:gd name="T121" fmla="*/ 62835 h 1851"/>
                  <a:gd name="T122" fmla="*/ 19502 w 1295"/>
                  <a:gd name="T123" fmla="*/ 63207 h 18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95"/>
                  <a:gd name="T187" fmla="*/ 0 h 1851"/>
                  <a:gd name="T188" fmla="*/ 1295 w 1295"/>
                  <a:gd name="T189" fmla="*/ 1851 h 18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95" h="1851">
                    <a:moveTo>
                      <a:pt x="1171" y="1844"/>
                    </a:moveTo>
                    <a:lnTo>
                      <a:pt x="1198" y="1851"/>
                    </a:lnTo>
                    <a:lnTo>
                      <a:pt x="1295" y="1605"/>
                    </a:lnTo>
                    <a:lnTo>
                      <a:pt x="1267" y="1594"/>
                    </a:lnTo>
                    <a:lnTo>
                      <a:pt x="1246" y="1587"/>
                    </a:lnTo>
                    <a:lnTo>
                      <a:pt x="1226" y="1579"/>
                    </a:lnTo>
                    <a:lnTo>
                      <a:pt x="1198" y="1570"/>
                    </a:lnTo>
                    <a:lnTo>
                      <a:pt x="1174" y="1560"/>
                    </a:lnTo>
                    <a:lnTo>
                      <a:pt x="1150" y="1550"/>
                    </a:lnTo>
                    <a:lnTo>
                      <a:pt x="1131" y="1541"/>
                    </a:lnTo>
                    <a:lnTo>
                      <a:pt x="1105" y="1530"/>
                    </a:lnTo>
                    <a:lnTo>
                      <a:pt x="1084" y="1520"/>
                    </a:lnTo>
                    <a:lnTo>
                      <a:pt x="1060" y="1507"/>
                    </a:lnTo>
                    <a:lnTo>
                      <a:pt x="1038" y="1496"/>
                    </a:lnTo>
                    <a:lnTo>
                      <a:pt x="1015" y="1481"/>
                    </a:lnTo>
                    <a:lnTo>
                      <a:pt x="994" y="1469"/>
                    </a:lnTo>
                    <a:lnTo>
                      <a:pt x="977" y="1457"/>
                    </a:lnTo>
                    <a:lnTo>
                      <a:pt x="961" y="1446"/>
                    </a:lnTo>
                    <a:lnTo>
                      <a:pt x="940" y="1433"/>
                    </a:lnTo>
                    <a:lnTo>
                      <a:pt x="920" y="1419"/>
                    </a:lnTo>
                    <a:lnTo>
                      <a:pt x="900" y="1404"/>
                    </a:lnTo>
                    <a:lnTo>
                      <a:pt x="880" y="1390"/>
                    </a:lnTo>
                    <a:lnTo>
                      <a:pt x="866" y="1380"/>
                    </a:lnTo>
                    <a:lnTo>
                      <a:pt x="850" y="1367"/>
                    </a:lnTo>
                    <a:lnTo>
                      <a:pt x="827" y="1350"/>
                    </a:lnTo>
                    <a:lnTo>
                      <a:pt x="806" y="1331"/>
                    </a:lnTo>
                    <a:lnTo>
                      <a:pt x="779" y="1308"/>
                    </a:lnTo>
                    <a:lnTo>
                      <a:pt x="755" y="1286"/>
                    </a:lnTo>
                    <a:lnTo>
                      <a:pt x="729" y="1262"/>
                    </a:lnTo>
                    <a:lnTo>
                      <a:pt x="705" y="1237"/>
                    </a:lnTo>
                    <a:lnTo>
                      <a:pt x="681" y="1209"/>
                    </a:lnTo>
                    <a:lnTo>
                      <a:pt x="662" y="1186"/>
                    </a:lnTo>
                    <a:lnTo>
                      <a:pt x="643" y="1162"/>
                    </a:lnTo>
                    <a:lnTo>
                      <a:pt x="622" y="1135"/>
                    </a:lnTo>
                    <a:lnTo>
                      <a:pt x="599" y="1104"/>
                    </a:lnTo>
                    <a:lnTo>
                      <a:pt x="577" y="1072"/>
                    </a:lnTo>
                    <a:lnTo>
                      <a:pt x="558" y="1043"/>
                    </a:lnTo>
                    <a:lnTo>
                      <a:pt x="537" y="1009"/>
                    </a:lnTo>
                    <a:lnTo>
                      <a:pt x="516" y="974"/>
                    </a:lnTo>
                    <a:lnTo>
                      <a:pt x="500" y="940"/>
                    </a:lnTo>
                    <a:lnTo>
                      <a:pt x="484" y="908"/>
                    </a:lnTo>
                    <a:lnTo>
                      <a:pt x="469" y="878"/>
                    </a:lnTo>
                    <a:lnTo>
                      <a:pt x="456" y="849"/>
                    </a:lnTo>
                    <a:lnTo>
                      <a:pt x="442" y="815"/>
                    </a:lnTo>
                    <a:lnTo>
                      <a:pt x="431" y="783"/>
                    </a:lnTo>
                    <a:lnTo>
                      <a:pt x="419" y="751"/>
                    </a:lnTo>
                    <a:lnTo>
                      <a:pt x="408" y="716"/>
                    </a:lnTo>
                    <a:lnTo>
                      <a:pt x="399" y="685"/>
                    </a:lnTo>
                    <a:lnTo>
                      <a:pt x="389" y="648"/>
                    </a:lnTo>
                    <a:lnTo>
                      <a:pt x="379" y="611"/>
                    </a:lnTo>
                    <a:lnTo>
                      <a:pt x="371" y="574"/>
                    </a:lnTo>
                    <a:lnTo>
                      <a:pt x="365" y="536"/>
                    </a:lnTo>
                    <a:lnTo>
                      <a:pt x="358" y="496"/>
                    </a:lnTo>
                    <a:lnTo>
                      <a:pt x="355" y="460"/>
                    </a:lnTo>
                    <a:lnTo>
                      <a:pt x="352" y="424"/>
                    </a:lnTo>
                    <a:lnTo>
                      <a:pt x="350" y="380"/>
                    </a:lnTo>
                    <a:lnTo>
                      <a:pt x="350" y="345"/>
                    </a:lnTo>
                    <a:lnTo>
                      <a:pt x="350" y="301"/>
                    </a:lnTo>
                    <a:lnTo>
                      <a:pt x="442" y="301"/>
                    </a:lnTo>
                    <a:lnTo>
                      <a:pt x="230" y="0"/>
                    </a:lnTo>
                    <a:lnTo>
                      <a:pt x="0" y="301"/>
                    </a:lnTo>
                    <a:lnTo>
                      <a:pt x="87" y="301"/>
                    </a:lnTo>
                    <a:lnTo>
                      <a:pt x="87" y="350"/>
                    </a:lnTo>
                    <a:lnTo>
                      <a:pt x="89" y="393"/>
                    </a:lnTo>
                    <a:lnTo>
                      <a:pt x="92" y="438"/>
                    </a:lnTo>
                    <a:lnTo>
                      <a:pt x="95" y="478"/>
                    </a:lnTo>
                    <a:lnTo>
                      <a:pt x="98" y="517"/>
                    </a:lnTo>
                    <a:lnTo>
                      <a:pt x="103" y="554"/>
                    </a:lnTo>
                    <a:lnTo>
                      <a:pt x="109" y="594"/>
                    </a:lnTo>
                    <a:lnTo>
                      <a:pt x="116" y="629"/>
                    </a:lnTo>
                    <a:lnTo>
                      <a:pt x="122" y="663"/>
                    </a:lnTo>
                    <a:lnTo>
                      <a:pt x="130" y="700"/>
                    </a:lnTo>
                    <a:lnTo>
                      <a:pt x="142" y="746"/>
                    </a:lnTo>
                    <a:lnTo>
                      <a:pt x="151" y="782"/>
                    </a:lnTo>
                    <a:lnTo>
                      <a:pt x="162" y="817"/>
                    </a:lnTo>
                    <a:lnTo>
                      <a:pt x="174" y="851"/>
                    </a:lnTo>
                    <a:lnTo>
                      <a:pt x="188" y="891"/>
                    </a:lnTo>
                    <a:lnTo>
                      <a:pt x="203" y="928"/>
                    </a:lnTo>
                    <a:lnTo>
                      <a:pt x="217" y="961"/>
                    </a:lnTo>
                    <a:lnTo>
                      <a:pt x="231" y="995"/>
                    </a:lnTo>
                    <a:lnTo>
                      <a:pt x="251" y="1034"/>
                    </a:lnTo>
                    <a:lnTo>
                      <a:pt x="268" y="1069"/>
                    </a:lnTo>
                    <a:lnTo>
                      <a:pt x="286" y="1103"/>
                    </a:lnTo>
                    <a:lnTo>
                      <a:pt x="304" y="1135"/>
                    </a:lnTo>
                    <a:lnTo>
                      <a:pt x="321" y="1165"/>
                    </a:lnTo>
                    <a:lnTo>
                      <a:pt x="341" y="1196"/>
                    </a:lnTo>
                    <a:lnTo>
                      <a:pt x="360" y="1225"/>
                    </a:lnTo>
                    <a:lnTo>
                      <a:pt x="382" y="1258"/>
                    </a:lnTo>
                    <a:lnTo>
                      <a:pt x="405" y="1290"/>
                    </a:lnTo>
                    <a:lnTo>
                      <a:pt x="429" y="1319"/>
                    </a:lnTo>
                    <a:lnTo>
                      <a:pt x="453" y="1348"/>
                    </a:lnTo>
                    <a:lnTo>
                      <a:pt x="476" y="1375"/>
                    </a:lnTo>
                    <a:lnTo>
                      <a:pt x="498" y="1401"/>
                    </a:lnTo>
                    <a:lnTo>
                      <a:pt x="519" y="1424"/>
                    </a:lnTo>
                    <a:lnTo>
                      <a:pt x="546" y="1453"/>
                    </a:lnTo>
                    <a:lnTo>
                      <a:pt x="575" y="1478"/>
                    </a:lnTo>
                    <a:lnTo>
                      <a:pt x="598" y="1501"/>
                    </a:lnTo>
                    <a:lnTo>
                      <a:pt x="625" y="1525"/>
                    </a:lnTo>
                    <a:lnTo>
                      <a:pt x="652" y="1547"/>
                    </a:lnTo>
                    <a:lnTo>
                      <a:pt x="681" y="1571"/>
                    </a:lnTo>
                    <a:lnTo>
                      <a:pt x="710" y="1594"/>
                    </a:lnTo>
                    <a:lnTo>
                      <a:pt x="737" y="1615"/>
                    </a:lnTo>
                    <a:lnTo>
                      <a:pt x="768" y="1639"/>
                    </a:lnTo>
                    <a:lnTo>
                      <a:pt x="794" y="1656"/>
                    </a:lnTo>
                    <a:lnTo>
                      <a:pt x="819" y="1674"/>
                    </a:lnTo>
                    <a:lnTo>
                      <a:pt x="839" y="1685"/>
                    </a:lnTo>
                    <a:lnTo>
                      <a:pt x="855" y="1698"/>
                    </a:lnTo>
                    <a:lnTo>
                      <a:pt x="869" y="1708"/>
                    </a:lnTo>
                    <a:lnTo>
                      <a:pt x="884" y="1714"/>
                    </a:lnTo>
                    <a:lnTo>
                      <a:pt x="900" y="1724"/>
                    </a:lnTo>
                    <a:lnTo>
                      <a:pt x="919" y="1732"/>
                    </a:lnTo>
                    <a:lnTo>
                      <a:pt x="938" y="1742"/>
                    </a:lnTo>
                    <a:lnTo>
                      <a:pt x="956" y="1751"/>
                    </a:lnTo>
                    <a:lnTo>
                      <a:pt x="970" y="1759"/>
                    </a:lnTo>
                    <a:lnTo>
                      <a:pt x="988" y="1769"/>
                    </a:lnTo>
                    <a:lnTo>
                      <a:pt x="1007" y="1778"/>
                    </a:lnTo>
                    <a:lnTo>
                      <a:pt x="1026" y="1786"/>
                    </a:lnTo>
                    <a:lnTo>
                      <a:pt x="1047" y="1798"/>
                    </a:lnTo>
                    <a:lnTo>
                      <a:pt x="1065" y="1804"/>
                    </a:lnTo>
                    <a:lnTo>
                      <a:pt x="1081" y="1812"/>
                    </a:lnTo>
                    <a:lnTo>
                      <a:pt x="1100" y="1819"/>
                    </a:lnTo>
                    <a:lnTo>
                      <a:pt x="1120" y="1827"/>
                    </a:lnTo>
                    <a:lnTo>
                      <a:pt x="1139" y="1833"/>
                    </a:lnTo>
                    <a:lnTo>
                      <a:pt x="1153" y="1838"/>
                    </a:lnTo>
                    <a:lnTo>
                      <a:pt x="1171" y="1844"/>
                    </a:lnTo>
                    <a:close/>
                  </a:path>
                </a:pathLst>
              </a:custGeom>
              <a:solidFill>
                <a:srgbClr val="FF0000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76" name="Freeform 63"/>
              <p:cNvSpPr>
                <a:spLocks/>
              </p:cNvSpPr>
              <p:nvPr/>
            </p:nvSpPr>
            <p:spPr bwMode="auto">
              <a:xfrm rot="-693612">
                <a:off x="2929" y="280"/>
                <a:ext cx="1464" cy="2130"/>
              </a:xfrm>
              <a:custGeom>
                <a:avLst/>
                <a:gdLst>
                  <a:gd name="T0" fmla="*/ 1784 w 1296"/>
                  <a:gd name="T1" fmla="*/ 0 h 1851"/>
                  <a:gd name="T2" fmla="*/ 493 w 1296"/>
                  <a:gd name="T3" fmla="*/ 7482 h 1851"/>
                  <a:gd name="T4" fmla="*/ 1289 w 1296"/>
                  <a:gd name="T5" fmla="*/ 7895 h 1851"/>
                  <a:gd name="T6" fmla="*/ 2266 w 1296"/>
                  <a:gd name="T7" fmla="*/ 8450 h 1851"/>
                  <a:gd name="T8" fmla="*/ 3056 w 1296"/>
                  <a:gd name="T9" fmla="*/ 9022 h 1851"/>
                  <a:gd name="T10" fmla="*/ 3924 w 1296"/>
                  <a:gd name="T11" fmla="*/ 9609 h 1851"/>
                  <a:gd name="T12" fmla="*/ 4785 w 1296"/>
                  <a:gd name="T13" fmla="*/ 10340 h 1851"/>
                  <a:gd name="T14" fmla="*/ 5601 w 1296"/>
                  <a:gd name="T15" fmla="*/ 11121 h 1851"/>
                  <a:gd name="T16" fmla="*/ 6202 w 1296"/>
                  <a:gd name="T17" fmla="*/ 11774 h 1851"/>
                  <a:gd name="T18" fmla="*/ 6971 w 1296"/>
                  <a:gd name="T19" fmla="*/ 12552 h 1851"/>
                  <a:gd name="T20" fmla="*/ 7745 w 1296"/>
                  <a:gd name="T21" fmla="*/ 13403 h 1851"/>
                  <a:gd name="T22" fmla="*/ 8317 w 1296"/>
                  <a:gd name="T23" fmla="*/ 14062 h 1851"/>
                  <a:gd name="T24" fmla="*/ 9083 w 1296"/>
                  <a:gd name="T25" fmla="*/ 15157 h 1851"/>
                  <a:gd name="T26" fmla="*/ 10054 w 1296"/>
                  <a:gd name="T27" fmla="*/ 16449 h 1851"/>
                  <a:gd name="T28" fmla="*/ 10978 w 1296"/>
                  <a:gd name="T29" fmla="*/ 17862 h 1851"/>
                  <a:gd name="T30" fmla="*/ 11818 w 1296"/>
                  <a:gd name="T31" fmla="*/ 19336 h 1851"/>
                  <a:gd name="T32" fmla="*/ 12534 w 1296"/>
                  <a:gd name="T33" fmla="*/ 20813 h 1851"/>
                  <a:gd name="T34" fmla="*/ 13382 w 1296"/>
                  <a:gd name="T35" fmla="*/ 22636 h 1851"/>
                  <a:gd name="T36" fmla="*/ 14128 w 1296"/>
                  <a:gd name="T37" fmla="*/ 24463 h 1851"/>
                  <a:gd name="T38" fmla="*/ 14799 w 1296"/>
                  <a:gd name="T39" fmla="*/ 26477 h 1851"/>
                  <a:gd name="T40" fmla="*/ 15390 w 1296"/>
                  <a:gd name="T41" fmla="*/ 28287 h 1851"/>
                  <a:gd name="T42" fmla="*/ 15898 w 1296"/>
                  <a:gd name="T43" fmla="*/ 30118 h 1851"/>
                  <a:gd name="T44" fmla="*/ 16315 w 1296"/>
                  <a:gd name="T45" fmla="*/ 31983 h 1851"/>
                  <a:gd name="T46" fmla="*/ 16689 w 1296"/>
                  <a:gd name="T47" fmla="*/ 33905 h 1851"/>
                  <a:gd name="T48" fmla="*/ 17077 w 1296"/>
                  <a:gd name="T49" fmla="*/ 36040 h 1851"/>
                  <a:gd name="T50" fmla="*/ 17344 w 1296"/>
                  <a:gd name="T51" fmla="*/ 38201 h 1851"/>
                  <a:gd name="T52" fmla="*/ 17524 w 1296"/>
                  <a:gd name="T53" fmla="*/ 40446 h 1851"/>
                  <a:gd name="T54" fmla="*/ 17583 w 1296"/>
                  <a:gd name="T55" fmla="*/ 42774 h 1851"/>
                  <a:gd name="T56" fmla="*/ 17583 w 1296"/>
                  <a:gd name="T57" fmla="*/ 45036 h 1851"/>
                  <a:gd name="T58" fmla="*/ 19857 w 1296"/>
                  <a:gd name="T59" fmla="*/ 53794 h 1851"/>
                  <a:gd name="T60" fmla="*/ 22525 w 1296"/>
                  <a:gd name="T61" fmla="*/ 45036 h 1851"/>
                  <a:gd name="T62" fmla="*/ 22469 w 1296"/>
                  <a:gd name="T63" fmla="*/ 42370 h 1851"/>
                  <a:gd name="T64" fmla="*/ 22362 w 1296"/>
                  <a:gd name="T65" fmla="*/ 39913 h 1851"/>
                  <a:gd name="T66" fmla="*/ 22231 w 1296"/>
                  <a:gd name="T67" fmla="*/ 37736 h 1851"/>
                  <a:gd name="T68" fmla="*/ 21980 w 1296"/>
                  <a:gd name="T69" fmla="*/ 35520 h 1851"/>
                  <a:gd name="T70" fmla="*/ 21682 w 1296"/>
                  <a:gd name="T71" fmla="*/ 33515 h 1851"/>
                  <a:gd name="T72" fmla="*/ 21318 w 1296"/>
                  <a:gd name="T73" fmla="*/ 31119 h 1851"/>
                  <a:gd name="T74" fmla="*/ 20881 w 1296"/>
                  <a:gd name="T75" fmla="*/ 29125 h 1851"/>
                  <a:gd name="T76" fmla="*/ 20365 w 1296"/>
                  <a:gd name="T77" fmla="*/ 26830 h 1851"/>
                  <a:gd name="T78" fmla="*/ 19842 w 1296"/>
                  <a:gd name="T79" fmla="*/ 24868 h 1851"/>
                  <a:gd name="T80" fmla="*/ 19139 w 1296"/>
                  <a:gd name="T81" fmla="*/ 22745 h 1851"/>
                  <a:gd name="T82" fmla="*/ 18456 w 1296"/>
                  <a:gd name="T83" fmla="*/ 20813 h 1851"/>
                  <a:gd name="T84" fmla="*/ 17778 w 1296"/>
                  <a:gd name="T85" fmla="*/ 19054 h 1851"/>
                  <a:gd name="T86" fmla="*/ 16991 w 1296"/>
                  <a:gd name="T87" fmla="*/ 17230 h 1851"/>
                  <a:gd name="T88" fmla="*/ 16137 w 1296"/>
                  <a:gd name="T89" fmla="*/ 15445 h 1851"/>
                  <a:gd name="T90" fmla="*/ 15250 w 1296"/>
                  <a:gd name="T91" fmla="*/ 13843 h 1851"/>
                  <a:gd name="T92" fmla="*/ 14463 w 1296"/>
                  <a:gd name="T93" fmla="*/ 12424 h 1851"/>
                  <a:gd name="T94" fmla="*/ 13399 w 1296"/>
                  <a:gd name="T95" fmla="*/ 10841 h 1851"/>
                  <a:gd name="T96" fmla="*/ 12484 w 1296"/>
                  <a:gd name="T97" fmla="*/ 9479 h 1851"/>
                  <a:gd name="T98" fmla="*/ 11466 w 1296"/>
                  <a:gd name="T99" fmla="*/ 8140 h 1851"/>
                  <a:gd name="T100" fmla="*/ 10388 w 1296"/>
                  <a:gd name="T101" fmla="*/ 6861 h 1851"/>
                  <a:gd name="T102" fmla="*/ 9350 w 1296"/>
                  <a:gd name="T103" fmla="*/ 5674 h 1851"/>
                  <a:gd name="T104" fmla="*/ 8503 w 1296"/>
                  <a:gd name="T105" fmla="*/ 4819 h 1851"/>
                  <a:gd name="T106" fmla="*/ 7914 w 1296"/>
                  <a:gd name="T107" fmla="*/ 4185 h 1851"/>
                  <a:gd name="T108" fmla="*/ 7352 w 1296"/>
                  <a:gd name="T109" fmla="*/ 3753 h 1851"/>
                  <a:gd name="T110" fmla="*/ 6641 w 1296"/>
                  <a:gd name="T111" fmla="*/ 3185 h 1851"/>
                  <a:gd name="T112" fmla="*/ 6080 w 1296"/>
                  <a:gd name="T113" fmla="*/ 2672 h 1851"/>
                  <a:gd name="T114" fmla="*/ 5382 w 1296"/>
                  <a:gd name="T115" fmla="*/ 2140 h 1851"/>
                  <a:gd name="T116" fmla="*/ 4600 w 1296"/>
                  <a:gd name="T117" fmla="*/ 1545 h 1851"/>
                  <a:gd name="T118" fmla="*/ 3990 w 1296"/>
                  <a:gd name="T119" fmla="*/ 1143 h 1851"/>
                  <a:gd name="T120" fmla="*/ 3267 w 1296"/>
                  <a:gd name="T121" fmla="*/ 748 h 1851"/>
                  <a:gd name="T122" fmla="*/ 2629 w 1296"/>
                  <a:gd name="T123" fmla="*/ 380 h 18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96"/>
                  <a:gd name="T187" fmla="*/ 0 h 1851"/>
                  <a:gd name="T188" fmla="*/ 1296 w 1296"/>
                  <a:gd name="T189" fmla="*/ 1851 h 18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96" h="1851">
                    <a:moveTo>
                      <a:pt x="124" y="7"/>
                    </a:moveTo>
                    <a:lnTo>
                      <a:pt x="96" y="0"/>
                    </a:lnTo>
                    <a:lnTo>
                      <a:pt x="0" y="246"/>
                    </a:lnTo>
                    <a:lnTo>
                      <a:pt x="27" y="257"/>
                    </a:lnTo>
                    <a:lnTo>
                      <a:pt x="48" y="264"/>
                    </a:lnTo>
                    <a:lnTo>
                      <a:pt x="69" y="272"/>
                    </a:lnTo>
                    <a:lnTo>
                      <a:pt x="96" y="281"/>
                    </a:lnTo>
                    <a:lnTo>
                      <a:pt x="121" y="291"/>
                    </a:lnTo>
                    <a:lnTo>
                      <a:pt x="145" y="301"/>
                    </a:lnTo>
                    <a:lnTo>
                      <a:pt x="164" y="310"/>
                    </a:lnTo>
                    <a:lnTo>
                      <a:pt x="190" y="322"/>
                    </a:lnTo>
                    <a:lnTo>
                      <a:pt x="211" y="331"/>
                    </a:lnTo>
                    <a:lnTo>
                      <a:pt x="235" y="344"/>
                    </a:lnTo>
                    <a:lnTo>
                      <a:pt x="257" y="355"/>
                    </a:lnTo>
                    <a:lnTo>
                      <a:pt x="280" y="370"/>
                    </a:lnTo>
                    <a:lnTo>
                      <a:pt x="300" y="383"/>
                    </a:lnTo>
                    <a:lnTo>
                      <a:pt x="318" y="394"/>
                    </a:lnTo>
                    <a:lnTo>
                      <a:pt x="334" y="405"/>
                    </a:lnTo>
                    <a:lnTo>
                      <a:pt x="355" y="418"/>
                    </a:lnTo>
                    <a:lnTo>
                      <a:pt x="374" y="432"/>
                    </a:lnTo>
                    <a:lnTo>
                      <a:pt x="395" y="447"/>
                    </a:lnTo>
                    <a:lnTo>
                      <a:pt x="414" y="461"/>
                    </a:lnTo>
                    <a:lnTo>
                      <a:pt x="429" y="471"/>
                    </a:lnTo>
                    <a:lnTo>
                      <a:pt x="447" y="484"/>
                    </a:lnTo>
                    <a:lnTo>
                      <a:pt x="467" y="501"/>
                    </a:lnTo>
                    <a:lnTo>
                      <a:pt x="488" y="521"/>
                    </a:lnTo>
                    <a:lnTo>
                      <a:pt x="516" y="543"/>
                    </a:lnTo>
                    <a:lnTo>
                      <a:pt x="540" y="566"/>
                    </a:lnTo>
                    <a:lnTo>
                      <a:pt x="565" y="590"/>
                    </a:lnTo>
                    <a:lnTo>
                      <a:pt x="590" y="614"/>
                    </a:lnTo>
                    <a:lnTo>
                      <a:pt x="614" y="643"/>
                    </a:lnTo>
                    <a:lnTo>
                      <a:pt x="633" y="665"/>
                    </a:lnTo>
                    <a:lnTo>
                      <a:pt x="652" y="691"/>
                    </a:lnTo>
                    <a:lnTo>
                      <a:pt x="673" y="716"/>
                    </a:lnTo>
                    <a:lnTo>
                      <a:pt x="696" y="747"/>
                    </a:lnTo>
                    <a:lnTo>
                      <a:pt x="718" y="779"/>
                    </a:lnTo>
                    <a:lnTo>
                      <a:pt x="737" y="808"/>
                    </a:lnTo>
                    <a:lnTo>
                      <a:pt x="758" y="842"/>
                    </a:lnTo>
                    <a:lnTo>
                      <a:pt x="779" y="877"/>
                    </a:lnTo>
                    <a:lnTo>
                      <a:pt x="795" y="911"/>
                    </a:lnTo>
                    <a:lnTo>
                      <a:pt x="811" y="943"/>
                    </a:lnTo>
                    <a:lnTo>
                      <a:pt x="826" y="973"/>
                    </a:lnTo>
                    <a:lnTo>
                      <a:pt x="838" y="1002"/>
                    </a:lnTo>
                    <a:lnTo>
                      <a:pt x="853" y="1036"/>
                    </a:lnTo>
                    <a:lnTo>
                      <a:pt x="864" y="1068"/>
                    </a:lnTo>
                    <a:lnTo>
                      <a:pt x="875" y="1100"/>
                    </a:lnTo>
                    <a:lnTo>
                      <a:pt x="887" y="1135"/>
                    </a:lnTo>
                    <a:lnTo>
                      <a:pt x="896" y="1166"/>
                    </a:lnTo>
                    <a:lnTo>
                      <a:pt x="906" y="1203"/>
                    </a:lnTo>
                    <a:lnTo>
                      <a:pt x="916" y="1240"/>
                    </a:lnTo>
                    <a:lnTo>
                      <a:pt x="924" y="1277"/>
                    </a:lnTo>
                    <a:lnTo>
                      <a:pt x="930" y="1315"/>
                    </a:lnTo>
                    <a:lnTo>
                      <a:pt x="936" y="1355"/>
                    </a:lnTo>
                    <a:lnTo>
                      <a:pt x="940" y="1391"/>
                    </a:lnTo>
                    <a:lnTo>
                      <a:pt x="943" y="1428"/>
                    </a:lnTo>
                    <a:lnTo>
                      <a:pt x="944" y="1471"/>
                    </a:lnTo>
                    <a:lnTo>
                      <a:pt x="944" y="1506"/>
                    </a:lnTo>
                    <a:lnTo>
                      <a:pt x="944" y="1550"/>
                    </a:lnTo>
                    <a:lnTo>
                      <a:pt x="853" y="1550"/>
                    </a:lnTo>
                    <a:lnTo>
                      <a:pt x="1065" y="1851"/>
                    </a:lnTo>
                    <a:lnTo>
                      <a:pt x="1296" y="1550"/>
                    </a:lnTo>
                    <a:lnTo>
                      <a:pt x="1208" y="1550"/>
                    </a:lnTo>
                    <a:lnTo>
                      <a:pt x="1208" y="1501"/>
                    </a:lnTo>
                    <a:lnTo>
                      <a:pt x="1206" y="1458"/>
                    </a:lnTo>
                    <a:lnTo>
                      <a:pt x="1203" y="1413"/>
                    </a:lnTo>
                    <a:lnTo>
                      <a:pt x="1200" y="1373"/>
                    </a:lnTo>
                    <a:lnTo>
                      <a:pt x="1197" y="1335"/>
                    </a:lnTo>
                    <a:lnTo>
                      <a:pt x="1192" y="1298"/>
                    </a:lnTo>
                    <a:lnTo>
                      <a:pt x="1185" y="1257"/>
                    </a:lnTo>
                    <a:lnTo>
                      <a:pt x="1179" y="1222"/>
                    </a:lnTo>
                    <a:lnTo>
                      <a:pt x="1173" y="1188"/>
                    </a:lnTo>
                    <a:lnTo>
                      <a:pt x="1164" y="1152"/>
                    </a:lnTo>
                    <a:lnTo>
                      <a:pt x="1153" y="1105"/>
                    </a:lnTo>
                    <a:lnTo>
                      <a:pt x="1144" y="1070"/>
                    </a:lnTo>
                    <a:lnTo>
                      <a:pt x="1132" y="1034"/>
                    </a:lnTo>
                    <a:lnTo>
                      <a:pt x="1121" y="1001"/>
                    </a:lnTo>
                    <a:lnTo>
                      <a:pt x="1107" y="960"/>
                    </a:lnTo>
                    <a:lnTo>
                      <a:pt x="1092" y="924"/>
                    </a:lnTo>
                    <a:lnTo>
                      <a:pt x="1078" y="890"/>
                    </a:lnTo>
                    <a:lnTo>
                      <a:pt x="1063" y="856"/>
                    </a:lnTo>
                    <a:lnTo>
                      <a:pt x="1044" y="818"/>
                    </a:lnTo>
                    <a:lnTo>
                      <a:pt x="1026" y="782"/>
                    </a:lnTo>
                    <a:lnTo>
                      <a:pt x="1010" y="749"/>
                    </a:lnTo>
                    <a:lnTo>
                      <a:pt x="991" y="716"/>
                    </a:lnTo>
                    <a:lnTo>
                      <a:pt x="973" y="688"/>
                    </a:lnTo>
                    <a:lnTo>
                      <a:pt x="954" y="655"/>
                    </a:lnTo>
                    <a:lnTo>
                      <a:pt x="935" y="627"/>
                    </a:lnTo>
                    <a:lnTo>
                      <a:pt x="912" y="593"/>
                    </a:lnTo>
                    <a:lnTo>
                      <a:pt x="890" y="561"/>
                    </a:lnTo>
                    <a:lnTo>
                      <a:pt x="866" y="532"/>
                    </a:lnTo>
                    <a:lnTo>
                      <a:pt x="842" y="503"/>
                    </a:lnTo>
                    <a:lnTo>
                      <a:pt x="819" y="476"/>
                    </a:lnTo>
                    <a:lnTo>
                      <a:pt x="797" y="450"/>
                    </a:lnTo>
                    <a:lnTo>
                      <a:pt x="776" y="428"/>
                    </a:lnTo>
                    <a:lnTo>
                      <a:pt x="749" y="399"/>
                    </a:lnTo>
                    <a:lnTo>
                      <a:pt x="720" y="373"/>
                    </a:lnTo>
                    <a:lnTo>
                      <a:pt x="697" y="350"/>
                    </a:lnTo>
                    <a:lnTo>
                      <a:pt x="670" y="326"/>
                    </a:lnTo>
                    <a:lnTo>
                      <a:pt x="643" y="304"/>
                    </a:lnTo>
                    <a:lnTo>
                      <a:pt x="614" y="280"/>
                    </a:lnTo>
                    <a:lnTo>
                      <a:pt x="585" y="257"/>
                    </a:lnTo>
                    <a:lnTo>
                      <a:pt x="557" y="236"/>
                    </a:lnTo>
                    <a:lnTo>
                      <a:pt x="527" y="212"/>
                    </a:lnTo>
                    <a:lnTo>
                      <a:pt x="501" y="195"/>
                    </a:lnTo>
                    <a:lnTo>
                      <a:pt x="475" y="177"/>
                    </a:lnTo>
                    <a:lnTo>
                      <a:pt x="456" y="166"/>
                    </a:lnTo>
                    <a:lnTo>
                      <a:pt x="440" y="153"/>
                    </a:lnTo>
                    <a:lnTo>
                      <a:pt x="426" y="143"/>
                    </a:lnTo>
                    <a:lnTo>
                      <a:pt x="411" y="137"/>
                    </a:lnTo>
                    <a:lnTo>
                      <a:pt x="395" y="129"/>
                    </a:lnTo>
                    <a:lnTo>
                      <a:pt x="376" y="119"/>
                    </a:lnTo>
                    <a:lnTo>
                      <a:pt x="357" y="110"/>
                    </a:lnTo>
                    <a:lnTo>
                      <a:pt x="339" y="100"/>
                    </a:lnTo>
                    <a:lnTo>
                      <a:pt x="325" y="92"/>
                    </a:lnTo>
                    <a:lnTo>
                      <a:pt x="307" y="82"/>
                    </a:lnTo>
                    <a:lnTo>
                      <a:pt x="288" y="73"/>
                    </a:lnTo>
                    <a:lnTo>
                      <a:pt x="268" y="65"/>
                    </a:lnTo>
                    <a:lnTo>
                      <a:pt x="247" y="53"/>
                    </a:lnTo>
                    <a:lnTo>
                      <a:pt x="230" y="47"/>
                    </a:lnTo>
                    <a:lnTo>
                      <a:pt x="214" y="39"/>
                    </a:lnTo>
                    <a:lnTo>
                      <a:pt x="194" y="33"/>
                    </a:lnTo>
                    <a:lnTo>
                      <a:pt x="175" y="25"/>
                    </a:lnTo>
                    <a:lnTo>
                      <a:pt x="156" y="18"/>
                    </a:lnTo>
                    <a:lnTo>
                      <a:pt x="141" y="13"/>
                    </a:lnTo>
                    <a:lnTo>
                      <a:pt x="124" y="7"/>
                    </a:lnTo>
                    <a:close/>
                  </a:path>
                </a:pathLst>
              </a:custGeom>
              <a:solidFill>
                <a:srgbClr val="0000FF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77" name="Freeform 64"/>
              <p:cNvSpPr>
                <a:spLocks/>
              </p:cNvSpPr>
              <p:nvPr/>
            </p:nvSpPr>
            <p:spPr bwMode="auto">
              <a:xfrm rot="-693612">
                <a:off x="696" y="497"/>
                <a:ext cx="2075" cy="1469"/>
              </a:xfrm>
              <a:custGeom>
                <a:avLst/>
                <a:gdLst>
                  <a:gd name="T0" fmla="*/ 4187 w 1845"/>
                  <a:gd name="T1" fmla="*/ 44128 h 1267"/>
                  <a:gd name="T2" fmla="*/ 4441 w 1845"/>
                  <a:gd name="T3" fmla="*/ 42630 h 1267"/>
                  <a:gd name="T4" fmla="*/ 4770 w 1845"/>
                  <a:gd name="T5" fmla="*/ 40893 h 1267"/>
                  <a:gd name="T6" fmla="*/ 5097 w 1845"/>
                  <a:gd name="T7" fmla="*/ 39381 h 1267"/>
                  <a:gd name="T8" fmla="*/ 5407 w 1845"/>
                  <a:gd name="T9" fmla="*/ 37731 h 1267"/>
                  <a:gd name="T10" fmla="*/ 5840 w 1845"/>
                  <a:gd name="T11" fmla="*/ 36122 h 1267"/>
                  <a:gd name="T12" fmla="*/ 6304 w 1845"/>
                  <a:gd name="T13" fmla="*/ 34603 h 1267"/>
                  <a:gd name="T14" fmla="*/ 6695 w 1845"/>
                  <a:gd name="T15" fmla="*/ 33352 h 1267"/>
                  <a:gd name="T16" fmla="*/ 7133 w 1845"/>
                  <a:gd name="T17" fmla="*/ 32029 h 1267"/>
                  <a:gd name="T18" fmla="*/ 7632 w 1845"/>
                  <a:gd name="T19" fmla="*/ 30650 h 1267"/>
                  <a:gd name="T20" fmla="*/ 7992 w 1845"/>
                  <a:gd name="T21" fmla="*/ 29525 h 1267"/>
                  <a:gd name="T22" fmla="*/ 8614 w 1845"/>
                  <a:gd name="T23" fmla="*/ 28068 h 1267"/>
                  <a:gd name="T24" fmla="*/ 9355 w 1845"/>
                  <a:gd name="T25" fmla="*/ 26306 h 1267"/>
                  <a:gd name="T26" fmla="*/ 10186 w 1845"/>
                  <a:gd name="T27" fmla="*/ 24531 h 1267"/>
                  <a:gd name="T28" fmla="*/ 11040 w 1845"/>
                  <a:gd name="T29" fmla="*/ 23019 h 1267"/>
                  <a:gd name="T30" fmla="*/ 11921 w 1845"/>
                  <a:gd name="T31" fmla="*/ 21613 h 1267"/>
                  <a:gd name="T32" fmla="*/ 12940 w 1845"/>
                  <a:gd name="T33" fmla="*/ 20084 h 1267"/>
                  <a:gd name="T34" fmla="*/ 14005 w 1845"/>
                  <a:gd name="T35" fmla="*/ 18641 h 1267"/>
                  <a:gd name="T36" fmla="*/ 15172 w 1845"/>
                  <a:gd name="T37" fmla="*/ 17379 h 1267"/>
                  <a:gd name="T38" fmla="*/ 16174 w 1845"/>
                  <a:gd name="T39" fmla="*/ 16364 h 1267"/>
                  <a:gd name="T40" fmla="*/ 17246 w 1845"/>
                  <a:gd name="T41" fmla="*/ 15325 h 1267"/>
                  <a:gd name="T42" fmla="*/ 18327 w 1845"/>
                  <a:gd name="T43" fmla="*/ 14587 h 1267"/>
                  <a:gd name="T44" fmla="*/ 19430 w 1845"/>
                  <a:gd name="T45" fmla="*/ 13830 h 1267"/>
                  <a:gd name="T46" fmla="*/ 20689 w 1845"/>
                  <a:gd name="T47" fmla="*/ 13179 h 1267"/>
                  <a:gd name="T48" fmla="*/ 21946 w 1845"/>
                  <a:gd name="T49" fmla="*/ 12651 h 1267"/>
                  <a:gd name="T50" fmla="*/ 23214 w 1845"/>
                  <a:gd name="T51" fmla="*/ 12389 h 1267"/>
                  <a:gd name="T52" fmla="*/ 24542 w 1845"/>
                  <a:gd name="T53" fmla="*/ 12191 h 1267"/>
                  <a:gd name="T54" fmla="*/ 25873 w 1845"/>
                  <a:gd name="T55" fmla="*/ 12191 h 1267"/>
                  <a:gd name="T56" fmla="*/ 30939 w 1845"/>
                  <a:gd name="T57" fmla="*/ 8016 h 1267"/>
                  <a:gd name="T58" fmla="*/ 25873 w 1845"/>
                  <a:gd name="T59" fmla="*/ 3037 h 1267"/>
                  <a:gd name="T60" fmla="*/ 24362 w 1845"/>
                  <a:gd name="T61" fmla="*/ 3049 h 1267"/>
                  <a:gd name="T62" fmla="*/ 22881 w 1845"/>
                  <a:gd name="T63" fmla="*/ 3323 h 1267"/>
                  <a:gd name="T64" fmla="*/ 21662 w 1845"/>
                  <a:gd name="T65" fmla="*/ 3585 h 1267"/>
                  <a:gd name="T66" fmla="*/ 20345 w 1845"/>
                  <a:gd name="T67" fmla="*/ 4030 h 1267"/>
                  <a:gd name="T68" fmla="*/ 19216 w 1845"/>
                  <a:gd name="T69" fmla="*/ 4509 h 1267"/>
                  <a:gd name="T70" fmla="*/ 17839 w 1845"/>
                  <a:gd name="T71" fmla="*/ 5228 h 1267"/>
                  <a:gd name="T72" fmla="*/ 16670 w 1845"/>
                  <a:gd name="T73" fmla="*/ 6036 h 1267"/>
                  <a:gd name="T74" fmla="*/ 15379 w 1845"/>
                  <a:gd name="T75" fmla="*/ 7001 h 1267"/>
                  <a:gd name="T76" fmla="*/ 14234 w 1845"/>
                  <a:gd name="T77" fmla="*/ 8072 h 1267"/>
                  <a:gd name="T78" fmla="*/ 13009 w 1845"/>
                  <a:gd name="T79" fmla="*/ 9359 h 1267"/>
                  <a:gd name="T80" fmla="*/ 11921 w 1845"/>
                  <a:gd name="T81" fmla="*/ 10545 h 1267"/>
                  <a:gd name="T82" fmla="*/ 10878 w 1845"/>
                  <a:gd name="T83" fmla="*/ 11841 h 1267"/>
                  <a:gd name="T84" fmla="*/ 9818 w 1845"/>
                  <a:gd name="T85" fmla="*/ 13321 h 1267"/>
                  <a:gd name="T86" fmla="*/ 8816 w 1845"/>
                  <a:gd name="T87" fmla="*/ 14940 h 1267"/>
                  <a:gd name="T88" fmla="*/ 7852 w 1845"/>
                  <a:gd name="T89" fmla="*/ 16550 h 1267"/>
                  <a:gd name="T90" fmla="*/ 7034 w 1845"/>
                  <a:gd name="T91" fmla="*/ 18069 h 1267"/>
                  <a:gd name="T92" fmla="*/ 6137 w 1845"/>
                  <a:gd name="T93" fmla="*/ 20018 h 1267"/>
                  <a:gd name="T94" fmla="*/ 5365 w 1845"/>
                  <a:gd name="T95" fmla="*/ 21729 h 1267"/>
                  <a:gd name="T96" fmla="*/ 4568 w 1845"/>
                  <a:gd name="T97" fmla="*/ 23725 h 1267"/>
                  <a:gd name="T98" fmla="*/ 3842 w 1845"/>
                  <a:gd name="T99" fmla="*/ 25664 h 1267"/>
                  <a:gd name="T100" fmla="*/ 3145 w 1845"/>
                  <a:gd name="T101" fmla="*/ 27612 h 1267"/>
                  <a:gd name="T102" fmla="*/ 2667 w 1845"/>
                  <a:gd name="T103" fmla="*/ 29097 h 1267"/>
                  <a:gd name="T104" fmla="*/ 2261 w 1845"/>
                  <a:gd name="T105" fmla="*/ 30262 h 1267"/>
                  <a:gd name="T106" fmla="*/ 2008 w 1845"/>
                  <a:gd name="T107" fmla="*/ 31303 h 1267"/>
                  <a:gd name="T108" fmla="*/ 1712 w 1845"/>
                  <a:gd name="T109" fmla="*/ 32653 h 1267"/>
                  <a:gd name="T110" fmla="*/ 1413 w 1845"/>
                  <a:gd name="T111" fmla="*/ 33686 h 1267"/>
                  <a:gd name="T112" fmla="*/ 1110 w 1845"/>
                  <a:gd name="T113" fmla="*/ 35060 h 1267"/>
                  <a:gd name="T114" fmla="*/ 754 w 1845"/>
                  <a:gd name="T115" fmla="*/ 36464 h 1267"/>
                  <a:gd name="T116" fmla="*/ 529 w 1845"/>
                  <a:gd name="T117" fmla="*/ 37605 h 1267"/>
                  <a:gd name="T118" fmla="*/ 286 w 1845"/>
                  <a:gd name="T119" fmla="*/ 38953 h 1267"/>
                  <a:gd name="T120" fmla="*/ 99 w 1845"/>
                  <a:gd name="T121" fmla="*/ 40137 h 12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45"/>
                  <a:gd name="T184" fmla="*/ 0 h 1267"/>
                  <a:gd name="T185" fmla="*/ 1845 w 1845"/>
                  <a:gd name="T186" fmla="*/ 1267 h 12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45" h="1267">
                    <a:moveTo>
                      <a:pt x="0" y="1170"/>
                    </a:moveTo>
                    <a:lnTo>
                      <a:pt x="250" y="1267"/>
                    </a:lnTo>
                    <a:lnTo>
                      <a:pt x="257" y="1246"/>
                    </a:lnTo>
                    <a:lnTo>
                      <a:pt x="265" y="1225"/>
                    </a:lnTo>
                    <a:lnTo>
                      <a:pt x="274" y="1198"/>
                    </a:lnTo>
                    <a:lnTo>
                      <a:pt x="284" y="1174"/>
                    </a:lnTo>
                    <a:lnTo>
                      <a:pt x="294" y="1149"/>
                    </a:lnTo>
                    <a:lnTo>
                      <a:pt x="303" y="1130"/>
                    </a:lnTo>
                    <a:lnTo>
                      <a:pt x="314" y="1104"/>
                    </a:lnTo>
                    <a:lnTo>
                      <a:pt x="324" y="1084"/>
                    </a:lnTo>
                    <a:lnTo>
                      <a:pt x="337" y="1060"/>
                    </a:lnTo>
                    <a:lnTo>
                      <a:pt x="348" y="1037"/>
                    </a:lnTo>
                    <a:lnTo>
                      <a:pt x="363" y="1015"/>
                    </a:lnTo>
                    <a:lnTo>
                      <a:pt x="375" y="994"/>
                    </a:lnTo>
                    <a:lnTo>
                      <a:pt x="387" y="976"/>
                    </a:lnTo>
                    <a:lnTo>
                      <a:pt x="398" y="958"/>
                    </a:lnTo>
                    <a:lnTo>
                      <a:pt x="411" y="939"/>
                    </a:lnTo>
                    <a:lnTo>
                      <a:pt x="425" y="920"/>
                    </a:lnTo>
                    <a:lnTo>
                      <a:pt x="440" y="899"/>
                    </a:lnTo>
                    <a:lnTo>
                      <a:pt x="454" y="880"/>
                    </a:lnTo>
                    <a:lnTo>
                      <a:pt x="464" y="865"/>
                    </a:lnTo>
                    <a:lnTo>
                      <a:pt x="477" y="848"/>
                    </a:lnTo>
                    <a:lnTo>
                      <a:pt x="494" y="827"/>
                    </a:lnTo>
                    <a:lnTo>
                      <a:pt x="514" y="806"/>
                    </a:lnTo>
                    <a:lnTo>
                      <a:pt x="536" y="779"/>
                    </a:lnTo>
                    <a:lnTo>
                      <a:pt x="559" y="755"/>
                    </a:lnTo>
                    <a:lnTo>
                      <a:pt x="583" y="729"/>
                    </a:lnTo>
                    <a:lnTo>
                      <a:pt x="607" y="705"/>
                    </a:lnTo>
                    <a:lnTo>
                      <a:pt x="636" y="681"/>
                    </a:lnTo>
                    <a:lnTo>
                      <a:pt x="658" y="661"/>
                    </a:lnTo>
                    <a:lnTo>
                      <a:pt x="682" y="642"/>
                    </a:lnTo>
                    <a:lnTo>
                      <a:pt x="710" y="621"/>
                    </a:lnTo>
                    <a:lnTo>
                      <a:pt x="740" y="599"/>
                    </a:lnTo>
                    <a:lnTo>
                      <a:pt x="772" y="576"/>
                    </a:lnTo>
                    <a:lnTo>
                      <a:pt x="801" y="557"/>
                    </a:lnTo>
                    <a:lnTo>
                      <a:pt x="835" y="536"/>
                    </a:lnTo>
                    <a:lnTo>
                      <a:pt x="870" y="515"/>
                    </a:lnTo>
                    <a:lnTo>
                      <a:pt x="904" y="499"/>
                    </a:lnTo>
                    <a:lnTo>
                      <a:pt x="936" y="483"/>
                    </a:lnTo>
                    <a:lnTo>
                      <a:pt x="966" y="469"/>
                    </a:lnTo>
                    <a:lnTo>
                      <a:pt x="995" y="456"/>
                    </a:lnTo>
                    <a:lnTo>
                      <a:pt x="1029" y="441"/>
                    </a:lnTo>
                    <a:lnTo>
                      <a:pt x="1061" y="430"/>
                    </a:lnTo>
                    <a:lnTo>
                      <a:pt x="1093" y="419"/>
                    </a:lnTo>
                    <a:lnTo>
                      <a:pt x="1129" y="408"/>
                    </a:lnTo>
                    <a:lnTo>
                      <a:pt x="1159" y="398"/>
                    </a:lnTo>
                    <a:lnTo>
                      <a:pt x="1196" y="388"/>
                    </a:lnTo>
                    <a:lnTo>
                      <a:pt x="1233" y="379"/>
                    </a:lnTo>
                    <a:lnTo>
                      <a:pt x="1270" y="371"/>
                    </a:lnTo>
                    <a:lnTo>
                      <a:pt x="1309" y="364"/>
                    </a:lnTo>
                    <a:lnTo>
                      <a:pt x="1349" y="358"/>
                    </a:lnTo>
                    <a:lnTo>
                      <a:pt x="1384" y="355"/>
                    </a:lnTo>
                    <a:lnTo>
                      <a:pt x="1421" y="352"/>
                    </a:lnTo>
                    <a:lnTo>
                      <a:pt x="1464" y="350"/>
                    </a:lnTo>
                    <a:lnTo>
                      <a:pt x="1500" y="350"/>
                    </a:lnTo>
                    <a:lnTo>
                      <a:pt x="1543" y="350"/>
                    </a:lnTo>
                    <a:lnTo>
                      <a:pt x="1543" y="441"/>
                    </a:lnTo>
                    <a:lnTo>
                      <a:pt x="1845" y="230"/>
                    </a:lnTo>
                    <a:lnTo>
                      <a:pt x="1543" y="0"/>
                    </a:lnTo>
                    <a:lnTo>
                      <a:pt x="1543" y="87"/>
                    </a:lnTo>
                    <a:lnTo>
                      <a:pt x="1495" y="87"/>
                    </a:lnTo>
                    <a:lnTo>
                      <a:pt x="1452" y="88"/>
                    </a:lnTo>
                    <a:lnTo>
                      <a:pt x="1407" y="92"/>
                    </a:lnTo>
                    <a:lnTo>
                      <a:pt x="1366" y="95"/>
                    </a:lnTo>
                    <a:lnTo>
                      <a:pt x="1328" y="98"/>
                    </a:lnTo>
                    <a:lnTo>
                      <a:pt x="1291" y="103"/>
                    </a:lnTo>
                    <a:lnTo>
                      <a:pt x="1251" y="109"/>
                    </a:lnTo>
                    <a:lnTo>
                      <a:pt x="1215" y="116"/>
                    </a:lnTo>
                    <a:lnTo>
                      <a:pt x="1182" y="122"/>
                    </a:lnTo>
                    <a:lnTo>
                      <a:pt x="1145" y="130"/>
                    </a:lnTo>
                    <a:lnTo>
                      <a:pt x="1098" y="141"/>
                    </a:lnTo>
                    <a:lnTo>
                      <a:pt x="1063" y="151"/>
                    </a:lnTo>
                    <a:lnTo>
                      <a:pt x="1028" y="162"/>
                    </a:lnTo>
                    <a:lnTo>
                      <a:pt x="994" y="173"/>
                    </a:lnTo>
                    <a:lnTo>
                      <a:pt x="954" y="188"/>
                    </a:lnTo>
                    <a:lnTo>
                      <a:pt x="917" y="202"/>
                    </a:lnTo>
                    <a:lnTo>
                      <a:pt x="883" y="217"/>
                    </a:lnTo>
                    <a:lnTo>
                      <a:pt x="849" y="231"/>
                    </a:lnTo>
                    <a:lnTo>
                      <a:pt x="811" y="250"/>
                    </a:lnTo>
                    <a:lnTo>
                      <a:pt x="775" y="268"/>
                    </a:lnTo>
                    <a:lnTo>
                      <a:pt x="742" y="284"/>
                    </a:lnTo>
                    <a:lnTo>
                      <a:pt x="710" y="303"/>
                    </a:lnTo>
                    <a:lnTo>
                      <a:pt x="679" y="319"/>
                    </a:lnTo>
                    <a:lnTo>
                      <a:pt x="649" y="340"/>
                    </a:lnTo>
                    <a:lnTo>
                      <a:pt x="620" y="360"/>
                    </a:lnTo>
                    <a:lnTo>
                      <a:pt x="586" y="382"/>
                    </a:lnTo>
                    <a:lnTo>
                      <a:pt x="554" y="405"/>
                    </a:lnTo>
                    <a:lnTo>
                      <a:pt x="525" y="429"/>
                    </a:lnTo>
                    <a:lnTo>
                      <a:pt x="496" y="453"/>
                    </a:lnTo>
                    <a:lnTo>
                      <a:pt x="469" y="475"/>
                    </a:lnTo>
                    <a:lnTo>
                      <a:pt x="443" y="498"/>
                    </a:lnTo>
                    <a:lnTo>
                      <a:pt x="420" y="519"/>
                    </a:lnTo>
                    <a:lnTo>
                      <a:pt x="392" y="546"/>
                    </a:lnTo>
                    <a:lnTo>
                      <a:pt x="366" y="575"/>
                    </a:lnTo>
                    <a:lnTo>
                      <a:pt x="343" y="597"/>
                    </a:lnTo>
                    <a:lnTo>
                      <a:pt x="319" y="624"/>
                    </a:lnTo>
                    <a:lnTo>
                      <a:pt x="297" y="652"/>
                    </a:lnTo>
                    <a:lnTo>
                      <a:pt x="273" y="681"/>
                    </a:lnTo>
                    <a:lnTo>
                      <a:pt x="250" y="710"/>
                    </a:lnTo>
                    <a:lnTo>
                      <a:pt x="229" y="737"/>
                    </a:lnTo>
                    <a:lnTo>
                      <a:pt x="205" y="767"/>
                    </a:lnTo>
                    <a:lnTo>
                      <a:pt x="188" y="793"/>
                    </a:lnTo>
                    <a:lnTo>
                      <a:pt x="170" y="819"/>
                    </a:lnTo>
                    <a:lnTo>
                      <a:pt x="159" y="836"/>
                    </a:lnTo>
                    <a:lnTo>
                      <a:pt x="146" y="854"/>
                    </a:lnTo>
                    <a:lnTo>
                      <a:pt x="136" y="869"/>
                    </a:lnTo>
                    <a:lnTo>
                      <a:pt x="130" y="883"/>
                    </a:lnTo>
                    <a:lnTo>
                      <a:pt x="120" y="899"/>
                    </a:lnTo>
                    <a:lnTo>
                      <a:pt x="112" y="918"/>
                    </a:lnTo>
                    <a:lnTo>
                      <a:pt x="102" y="938"/>
                    </a:lnTo>
                    <a:lnTo>
                      <a:pt x="93" y="954"/>
                    </a:lnTo>
                    <a:lnTo>
                      <a:pt x="85" y="968"/>
                    </a:lnTo>
                    <a:lnTo>
                      <a:pt x="75" y="987"/>
                    </a:lnTo>
                    <a:lnTo>
                      <a:pt x="66" y="1007"/>
                    </a:lnTo>
                    <a:lnTo>
                      <a:pt x="57" y="1026"/>
                    </a:lnTo>
                    <a:lnTo>
                      <a:pt x="46" y="1047"/>
                    </a:lnTo>
                    <a:lnTo>
                      <a:pt x="40" y="1064"/>
                    </a:lnTo>
                    <a:lnTo>
                      <a:pt x="32" y="1080"/>
                    </a:lnTo>
                    <a:lnTo>
                      <a:pt x="25" y="1100"/>
                    </a:lnTo>
                    <a:lnTo>
                      <a:pt x="17" y="1119"/>
                    </a:lnTo>
                    <a:lnTo>
                      <a:pt x="11" y="1138"/>
                    </a:lnTo>
                    <a:lnTo>
                      <a:pt x="6" y="1153"/>
                    </a:lnTo>
                    <a:lnTo>
                      <a:pt x="0" y="1170"/>
                    </a:lnTo>
                    <a:close/>
                  </a:path>
                </a:pathLst>
              </a:custGeom>
              <a:solidFill>
                <a:srgbClr val="FF00FF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78" name="Freeform 65"/>
              <p:cNvSpPr>
                <a:spLocks/>
              </p:cNvSpPr>
              <p:nvPr/>
            </p:nvSpPr>
            <p:spPr bwMode="auto">
              <a:xfrm rot="-693612">
                <a:off x="2521" y="2586"/>
                <a:ext cx="2076" cy="1470"/>
              </a:xfrm>
              <a:custGeom>
                <a:avLst/>
                <a:gdLst>
                  <a:gd name="T0" fmla="*/ 27067 w 1845"/>
                  <a:gd name="T1" fmla="*/ 0 h 1268"/>
                  <a:gd name="T2" fmla="*/ 26818 w 1845"/>
                  <a:gd name="T3" fmla="*/ 1449 h 1268"/>
                  <a:gd name="T4" fmla="*/ 26461 w 1845"/>
                  <a:gd name="T5" fmla="*/ 3230 h 1268"/>
                  <a:gd name="T6" fmla="*/ 26159 w 1845"/>
                  <a:gd name="T7" fmla="*/ 4728 h 1268"/>
                  <a:gd name="T8" fmla="*/ 25787 w 1845"/>
                  <a:gd name="T9" fmla="*/ 6354 h 1268"/>
                  <a:gd name="T10" fmla="*/ 25385 w 1845"/>
                  <a:gd name="T11" fmla="*/ 7945 h 1268"/>
                  <a:gd name="T12" fmla="*/ 24937 w 1845"/>
                  <a:gd name="T13" fmla="*/ 9421 h 1268"/>
                  <a:gd name="T14" fmla="*/ 24546 w 1845"/>
                  <a:gd name="T15" fmla="*/ 10699 h 1268"/>
                  <a:gd name="T16" fmla="*/ 24089 w 1845"/>
                  <a:gd name="T17" fmla="*/ 12023 h 1268"/>
                  <a:gd name="T18" fmla="*/ 23584 w 1845"/>
                  <a:gd name="T19" fmla="*/ 13412 h 1268"/>
                  <a:gd name="T20" fmla="*/ 23211 w 1845"/>
                  <a:gd name="T21" fmla="*/ 14570 h 1268"/>
                  <a:gd name="T22" fmla="*/ 22590 w 1845"/>
                  <a:gd name="T23" fmla="*/ 15956 h 1268"/>
                  <a:gd name="T24" fmla="*/ 21815 w 1845"/>
                  <a:gd name="T25" fmla="*/ 17809 h 1268"/>
                  <a:gd name="T26" fmla="*/ 20992 w 1845"/>
                  <a:gd name="T27" fmla="*/ 19471 h 1268"/>
                  <a:gd name="T28" fmla="*/ 20138 w 1845"/>
                  <a:gd name="T29" fmla="*/ 21007 h 1268"/>
                  <a:gd name="T30" fmla="*/ 19277 w 1845"/>
                  <a:gd name="T31" fmla="*/ 22405 h 1268"/>
                  <a:gd name="T32" fmla="*/ 18184 w 1845"/>
                  <a:gd name="T33" fmla="*/ 23941 h 1268"/>
                  <a:gd name="T34" fmla="*/ 17132 w 1845"/>
                  <a:gd name="T35" fmla="*/ 25341 h 1268"/>
                  <a:gd name="T36" fmla="*/ 15964 w 1845"/>
                  <a:gd name="T37" fmla="*/ 26643 h 1268"/>
                  <a:gd name="T38" fmla="*/ 14907 w 1845"/>
                  <a:gd name="T39" fmla="*/ 27670 h 1268"/>
                  <a:gd name="T40" fmla="*/ 13828 w 1845"/>
                  <a:gd name="T41" fmla="*/ 28651 h 1268"/>
                  <a:gd name="T42" fmla="*/ 12754 w 1845"/>
                  <a:gd name="T43" fmla="*/ 29392 h 1268"/>
                  <a:gd name="T44" fmla="*/ 11638 w 1845"/>
                  <a:gd name="T45" fmla="*/ 30134 h 1268"/>
                  <a:gd name="T46" fmla="*/ 10388 w 1845"/>
                  <a:gd name="T47" fmla="*/ 30803 h 1268"/>
                  <a:gd name="T48" fmla="*/ 9091 w 1845"/>
                  <a:gd name="T49" fmla="*/ 31359 h 1268"/>
                  <a:gd name="T50" fmla="*/ 7825 w 1845"/>
                  <a:gd name="T51" fmla="*/ 31624 h 1268"/>
                  <a:gd name="T52" fmla="*/ 6468 w 1845"/>
                  <a:gd name="T53" fmla="*/ 31787 h 1268"/>
                  <a:gd name="T54" fmla="*/ 5137 w 1845"/>
                  <a:gd name="T55" fmla="*/ 31787 h 1268"/>
                  <a:gd name="T56" fmla="*/ 0 w 1845"/>
                  <a:gd name="T57" fmla="*/ 36005 h 1268"/>
                  <a:gd name="T58" fmla="*/ 5137 w 1845"/>
                  <a:gd name="T59" fmla="*/ 40962 h 1268"/>
                  <a:gd name="T60" fmla="*/ 6668 w 1845"/>
                  <a:gd name="T61" fmla="*/ 40918 h 1268"/>
                  <a:gd name="T62" fmla="*/ 8122 w 1845"/>
                  <a:gd name="T63" fmla="*/ 40689 h 1268"/>
                  <a:gd name="T64" fmla="*/ 9388 w 1845"/>
                  <a:gd name="T65" fmla="*/ 40410 h 1268"/>
                  <a:gd name="T66" fmla="*/ 10688 w 1845"/>
                  <a:gd name="T67" fmla="*/ 39962 h 1268"/>
                  <a:gd name="T68" fmla="*/ 11880 w 1845"/>
                  <a:gd name="T69" fmla="*/ 39444 h 1268"/>
                  <a:gd name="T70" fmla="*/ 13277 w 1845"/>
                  <a:gd name="T71" fmla="*/ 38737 h 1268"/>
                  <a:gd name="T72" fmla="*/ 14442 w 1845"/>
                  <a:gd name="T73" fmla="*/ 37946 h 1268"/>
                  <a:gd name="T74" fmla="*/ 15746 w 1845"/>
                  <a:gd name="T75" fmla="*/ 36963 h 1268"/>
                  <a:gd name="T76" fmla="*/ 16908 w 1845"/>
                  <a:gd name="T77" fmla="*/ 35951 h 1268"/>
                  <a:gd name="T78" fmla="*/ 18164 w 1845"/>
                  <a:gd name="T79" fmla="*/ 34660 h 1268"/>
                  <a:gd name="T80" fmla="*/ 19277 w 1845"/>
                  <a:gd name="T81" fmla="*/ 33431 h 1268"/>
                  <a:gd name="T82" fmla="*/ 20313 w 1845"/>
                  <a:gd name="T83" fmla="*/ 32168 h 1268"/>
                  <a:gd name="T84" fmla="*/ 21364 w 1845"/>
                  <a:gd name="T85" fmla="*/ 30681 h 1268"/>
                  <a:gd name="T86" fmla="*/ 22377 w 1845"/>
                  <a:gd name="T87" fmla="*/ 29081 h 1268"/>
                  <a:gd name="T88" fmla="*/ 23340 w 1845"/>
                  <a:gd name="T89" fmla="*/ 27449 h 1268"/>
                  <a:gd name="T90" fmla="*/ 24170 w 1845"/>
                  <a:gd name="T91" fmla="*/ 25974 h 1268"/>
                  <a:gd name="T92" fmla="*/ 25092 w 1845"/>
                  <a:gd name="T93" fmla="*/ 24020 h 1268"/>
                  <a:gd name="T94" fmla="*/ 25885 w 1845"/>
                  <a:gd name="T95" fmla="*/ 22297 h 1268"/>
                  <a:gd name="T96" fmla="*/ 26653 w 1845"/>
                  <a:gd name="T97" fmla="*/ 20301 h 1268"/>
                  <a:gd name="T98" fmla="*/ 27413 w 1845"/>
                  <a:gd name="T99" fmla="*/ 18352 h 1268"/>
                  <a:gd name="T100" fmla="*/ 28103 w 1845"/>
                  <a:gd name="T101" fmla="*/ 16427 h 1268"/>
                  <a:gd name="T102" fmla="*/ 28600 w 1845"/>
                  <a:gd name="T103" fmla="*/ 14952 h 1268"/>
                  <a:gd name="T104" fmla="*/ 28999 w 1845"/>
                  <a:gd name="T105" fmla="*/ 13818 h 1268"/>
                  <a:gd name="T106" fmla="*/ 29263 w 1845"/>
                  <a:gd name="T107" fmla="*/ 12766 h 1268"/>
                  <a:gd name="T108" fmla="*/ 29576 w 1845"/>
                  <a:gd name="T109" fmla="*/ 11430 h 1268"/>
                  <a:gd name="T110" fmla="*/ 29848 w 1845"/>
                  <a:gd name="T111" fmla="*/ 10334 h 1268"/>
                  <a:gd name="T112" fmla="*/ 30199 w 1845"/>
                  <a:gd name="T113" fmla="*/ 9051 h 1268"/>
                  <a:gd name="T114" fmla="*/ 30512 w 1845"/>
                  <a:gd name="T115" fmla="*/ 7600 h 1268"/>
                  <a:gd name="T116" fmla="*/ 30737 w 1845"/>
                  <a:gd name="T117" fmla="*/ 6465 h 1268"/>
                  <a:gd name="T118" fmla="*/ 31022 w 1845"/>
                  <a:gd name="T119" fmla="*/ 5085 h 1268"/>
                  <a:gd name="T120" fmla="*/ 31185 w 1845"/>
                  <a:gd name="T121" fmla="*/ 3953 h 1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45"/>
                  <a:gd name="T184" fmla="*/ 0 h 1268"/>
                  <a:gd name="T185" fmla="*/ 1845 w 1845"/>
                  <a:gd name="T186" fmla="*/ 1268 h 1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45" h="1268">
                    <a:moveTo>
                      <a:pt x="1845" y="96"/>
                    </a:moveTo>
                    <a:lnTo>
                      <a:pt x="1595" y="0"/>
                    </a:lnTo>
                    <a:lnTo>
                      <a:pt x="1588" y="20"/>
                    </a:lnTo>
                    <a:lnTo>
                      <a:pt x="1580" y="41"/>
                    </a:lnTo>
                    <a:lnTo>
                      <a:pt x="1571" y="69"/>
                    </a:lnTo>
                    <a:lnTo>
                      <a:pt x="1561" y="93"/>
                    </a:lnTo>
                    <a:lnTo>
                      <a:pt x="1551" y="117"/>
                    </a:lnTo>
                    <a:lnTo>
                      <a:pt x="1542" y="136"/>
                    </a:lnTo>
                    <a:lnTo>
                      <a:pt x="1531" y="162"/>
                    </a:lnTo>
                    <a:lnTo>
                      <a:pt x="1521" y="183"/>
                    </a:lnTo>
                    <a:lnTo>
                      <a:pt x="1508" y="207"/>
                    </a:lnTo>
                    <a:lnTo>
                      <a:pt x="1497" y="229"/>
                    </a:lnTo>
                    <a:lnTo>
                      <a:pt x="1482" y="252"/>
                    </a:lnTo>
                    <a:lnTo>
                      <a:pt x="1470" y="272"/>
                    </a:lnTo>
                    <a:lnTo>
                      <a:pt x="1458" y="290"/>
                    </a:lnTo>
                    <a:lnTo>
                      <a:pt x="1447" y="308"/>
                    </a:lnTo>
                    <a:lnTo>
                      <a:pt x="1434" y="327"/>
                    </a:lnTo>
                    <a:lnTo>
                      <a:pt x="1420" y="346"/>
                    </a:lnTo>
                    <a:lnTo>
                      <a:pt x="1405" y="367"/>
                    </a:lnTo>
                    <a:lnTo>
                      <a:pt x="1391" y="386"/>
                    </a:lnTo>
                    <a:lnTo>
                      <a:pt x="1381" y="401"/>
                    </a:lnTo>
                    <a:lnTo>
                      <a:pt x="1368" y="419"/>
                    </a:lnTo>
                    <a:lnTo>
                      <a:pt x="1351" y="439"/>
                    </a:lnTo>
                    <a:lnTo>
                      <a:pt x="1331" y="460"/>
                    </a:lnTo>
                    <a:lnTo>
                      <a:pt x="1309" y="488"/>
                    </a:lnTo>
                    <a:lnTo>
                      <a:pt x="1286" y="512"/>
                    </a:lnTo>
                    <a:lnTo>
                      <a:pt x="1262" y="537"/>
                    </a:lnTo>
                    <a:lnTo>
                      <a:pt x="1238" y="561"/>
                    </a:lnTo>
                    <a:lnTo>
                      <a:pt x="1209" y="586"/>
                    </a:lnTo>
                    <a:lnTo>
                      <a:pt x="1187" y="605"/>
                    </a:lnTo>
                    <a:lnTo>
                      <a:pt x="1163" y="624"/>
                    </a:lnTo>
                    <a:lnTo>
                      <a:pt x="1136" y="645"/>
                    </a:lnTo>
                    <a:lnTo>
                      <a:pt x="1105" y="667"/>
                    </a:lnTo>
                    <a:lnTo>
                      <a:pt x="1073" y="690"/>
                    </a:lnTo>
                    <a:lnTo>
                      <a:pt x="1044" y="709"/>
                    </a:lnTo>
                    <a:lnTo>
                      <a:pt x="1010" y="730"/>
                    </a:lnTo>
                    <a:lnTo>
                      <a:pt x="975" y="751"/>
                    </a:lnTo>
                    <a:lnTo>
                      <a:pt x="941" y="767"/>
                    </a:lnTo>
                    <a:lnTo>
                      <a:pt x="909" y="783"/>
                    </a:lnTo>
                    <a:lnTo>
                      <a:pt x="879" y="797"/>
                    </a:lnTo>
                    <a:lnTo>
                      <a:pt x="850" y="810"/>
                    </a:lnTo>
                    <a:lnTo>
                      <a:pt x="816" y="825"/>
                    </a:lnTo>
                    <a:lnTo>
                      <a:pt x="784" y="836"/>
                    </a:lnTo>
                    <a:lnTo>
                      <a:pt x="752" y="847"/>
                    </a:lnTo>
                    <a:lnTo>
                      <a:pt x="716" y="858"/>
                    </a:lnTo>
                    <a:lnTo>
                      <a:pt x="686" y="868"/>
                    </a:lnTo>
                    <a:lnTo>
                      <a:pt x="649" y="878"/>
                    </a:lnTo>
                    <a:lnTo>
                      <a:pt x="612" y="887"/>
                    </a:lnTo>
                    <a:lnTo>
                      <a:pt x="575" y="895"/>
                    </a:lnTo>
                    <a:lnTo>
                      <a:pt x="536" y="902"/>
                    </a:lnTo>
                    <a:lnTo>
                      <a:pt x="496" y="908"/>
                    </a:lnTo>
                    <a:lnTo>
                      <a:pt x="461" y="911"/>
                    </a:lnTo>
                    <a:lnTo>
                      <a:pt x="424" y="915"/>
                    </a:lnTo>
                    <a:lnTo>
                      <a:pt x="381" y="916"/>
                    </a:lnTo>
                    <a:lnTo>
                      <a:pt x="345" y="916"/>
                    </a:lnTo>
                    <a:lnTo>
                      <a:pt x="302" y="916"/>
                    </a:lnTo>
                    <a:lnTo>
                      <a:pt x="302" y="825"/>
                    </a:lnTo>
                    <a:lnTo>
                      <a:pt x="0" y="1037"/>
                    </a:lnTo>
                    <a:lnTo>
                      <a:pt x="302" y="1268"/>
                    </a:lnTo>
                    <a:lnTo>
                      <a:pt x="302" y="1179"/>
                    </a:lnTo>
                    <a:lnTo>
                      <a:pt x="350" y="1179"/>
                    </a:lnTo>
                    <a:lnTo>
                      <a:pt x="394" y="1178"/>
                    </a:lnTo>
                    <a:lnTo>
                      <a:pt x="438" y="1175"/>
                    </a:lnTo>
                    <a:lnTo>
                      <a:pt x="479" y="1171"/>
                    </a:lnTo>
                    <a:lnTo>
                      <a:pt x="517" y="1168"/>
                    </a:lnTo>
                    <a:lnTo>
                      <a:pt x="554" y="1163"/>
                    </a:lnTo>
                    <a:lnTo>
                      <a:pt x="594" y="1157"/>
                    </a:lnTo>
                    <a:lnTo>
                      <a:pt x="630" y="1151"/>
                    </a:lnTo>
                    <a:lnTo>
                      <a:pt x="663" y="1144"/>
                    </a:lnTo>
                    <a:lnTo>
                      <a:pt x="700" y="1136"/>
                    </a:lnTo>
                    <a:lnTo>
                      <a:pt x="747" y="1125"/>
                    </a:lnTo>
                    <a:lnTo>
                      <a:pt x="782" y="1115"/>
                    </a:lnTo>
                    <a:lnTo>
                      <a:pt x="818" y="1104"/>
                    </a:lnTo>
                    <a:lnTo>
                      <a:pt x="851" y="1093"/>
                    </a:lnTo>
                    <a:lnTo>
                      <a:pt x="891" y="1078"/>
                    </a:lnTo>
                    <a:lnTo>
                      <a:pt x="928" y="1064"/>
                    </a:lnTo>
                    <a:lnTo>
                      <a:pt x="962" y="1049"/>
                    </a:lnTo>
                    <a:lnTo>
                      <a:pt x="996" y="1035"/>
                    </a:lnTo>
                    <a:lnTo>
                      <a:pt x="1034" y="1016"/>
                    </a:lnTo>
                    <a:lnTo>
                      <a:pt x="1070" y="998"/>
                    </a:lnTo>
                    <a:lnTo>
                      <a:pt x="1103" y="982"/>
                    </a:lnTo>
                    <a:lnTo>
                      <a:pt x="1136" y="963"/>
                    </a:lnTo>
                    <a:lnTo>
                      <a:pt x="1164" y="947"/>
                    </a:lnTo>
                    <a:lnTo>
                      <a:pt x="1197" y="926"/>
                    </a:lnTo>
                    <a:lnTo>
                      <a:pt x="1225" y="907"/>
                    </a:lnTo>
                    <a:lnTo>
                      <a:pt x="1259" y="884"/>
                    </a:lnTo>
                    <a:lnTo>
                      <a:pt x="1291" y="862"/>
                    </a:lnTo>
                    <a:lnTo>
                      <a:pt x="1320" y="838"/>
                    </a:lnTo>
                    <a:lnTo>
                      <a:pt x="1349" y="813"/>
                    </a:lnTo>
                    <a:lnTo>
                      <a:pt x="1376" y="791"/>
                    </a:lnTo>
                    <a:lnTo>
                      <a:pt x="1402" y="769"/>
                    </a:lnTo>
                    <a:lnTo>
                      <a:pt x="1425" y="748"/>
                    </a:lnTo>
                    <a:lnTo>
                      <a:pt x="1453" y="720"/>
                    </a:lnTo>
                    <a:lnTo>
                      <a:pt x="1479" y="691"/>
                    </a:lnTo>
                    <a:lnTo>
                      <a:pt x="1502" y="669"/>
                    </a:lnTo>
                    <a:lnTo>
                      <a:pt x="1526" y="642"/>
                    </a:lnTo>
                    <a:lnTo>
                      <a:pt x="1548" y="614"/>
                    </a:lnTo>
                    <a:lnTo>
                      <a:pt x="1572" y="586"/>
                    </a:lnTo>
                    <a:lnTo>
                      <a:pt x="1595" y="557"/>
                    </a:lnTo>
                    <a:lnTo>
                      <a:pt x="1616" y="529"/>
                    </a:lnTo>
                    <a:lnTo>
                      <a:pt x="1640" y="499"/>
                    </a:lnTo>
                    <a:lnTo>
                      <a:pt x="1657" y="473"/>
                    </a:lnTo>
                    <a:lnTo>
                      <a:pt x="1675" y="447"/>
                    </a:lnTo>
                    <a:lnTo>
                      <a:pt x="1686" y="430"/>
                    </a:lnTo>
                    <a:lnTo>
                      <a:pt x="1699" y="412"/>
                    </a:lnTo>
                    <a:lnTo>
                      <a:pt x="1709" y="398"/>
                    </a:lnTo>
                    <a:lnTo>
                      <a:pt x="1715" y="383"/>
                    </a:lnTo>
                    <a:lnTo>
                      <a:pt x="1725" y="367"/>
                    </a:lnTo>
                    <a:lnTo>
                      <a:pt x="1733" y="348"/>
                    </a:lnTo>
                    <a:lnTo>
                      <a:pt x="1743" y="329"/>
                    </a:lnTo>
                    <a:lnTo>
                      <a:pt x="1752" y="313"/>
                    </a:lnTo>
                    <a:lnTo>
                      <a:pt x="1760" y="298"/>
                    </a:lnTo>
                    <a:lnTo>
                      <a:pt x="1770" y="279"/>
                    </a:lnTo>
                    <a:lnTo>
                      <a:pt x="1780" y="260"/>
                    </a:lnTo>
                    <a:lnTo>
                      <a:pt x="1788" y="240"/>
                    </a:lnTo>
                    <a:lnTo>
                      <a:pt x="1799" y="219"/>
                    </a:lnTo>
                    <a:lnTo>
                      <a:pt x="1805" y="202"/>
                    </a:lnTo>
                    <a:lnTo>
                      <a:pt x="1813" y="186"/>
                    </a:lnTo>
                    <a:lnTo>
                      <a:pt x="1820" y="167"/>
                    </a:lnTo>
                    <a:lnTo>
                      <a:pt x="1828" y="147"/>
                    </a:lnTo>
                    <a:lnTo>
                      <a:pt x="1834" y="128"/>
                    </a:lnTo>
                    <a:lnTo>
                      <a:pt x="1839" y="114"/>
                    </a:lnTo>
                    <a:lnTo>
                      <a:pt x="1845" y="96"/>
                    </a:lnTo>
                    <a:close/>
                  </a:path>
                </a:pathLst>
              </a:custGeom>
              <a:solidFill>
                <a:srgbClr val="00FF00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5267" name="Group 66"/>
            <p:cNvGrpSpPr>
              <a:grpSpLocks/>
            </p:cNvGrpSpPr>
            <p:nvPr/>
          </p:nvGrpSpPr>
          <p:grpSpPr bwMode="auto">
            <a:xfrm>
              <a:off x="1137" y="1056"/>
              <a:ext cx="2223" cy="1824"/>
              <a:chOff x="1137" y="1056"/>
              <a:chExt cx="2223" cy="1824"/>
            </a:xfrm>
          </p:grpSpPr>
          <p:sp>
            <p:nvSpPr>
              <p:cNvPr id="95272" name="Line 67"/>
              <p:cNvSpPr>
                <a:spLocks noChangeShapeType="1"/>
              </p:cNvSpPr>
              <p:nvPr/>
            </p:nvSpPr>
            <p:spPr bwMode="auto">
              <a:xfrm>
                <a:off x="2226" y="1056"/>
                <a:ext cx="0" cy="1248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73" name="Line 68"/>
              <p:cNvSpPr>
                <a:spLocks noChangeShapeType="1"/>
              </p:cNvSpPr>
              <p:nvPr/>
            </p:nvSpPr>
            <p:spPr bwMode="auto">
              <a:xfrm flipH="1">
                <a:off x="1137" y="2304"/>
                <a:ext cx="1056" cy="528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74" name="Line 69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104" cy="576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8310" name="Text Box 70"/>
            <p:cNvSpPr txBox="1">
              <a:spLocks noChangeArrowheads="1"/>
            </p:cNvSpPr>
            <p:nvPr/>
          </p:nvSpPr>
          <p:spPr bwMode="auto">
            <a:xfrm>
              <a:off x="2644" y="2093"/>
              <a:ext cx="764" cy="3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sz="1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Семья</a:t>
              </a:r>
              <a:endParaRPr lang="ru-RU" sz="10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8311" name="Text Box 71"/>
            <p:cNvSpPr txBox="1">
              <a:spLocks noChangeArrowheads="1"/>
            </p:cNvSpPr>
            <p:nvPr/>
          </p:nvSpPr>
          <p:spPr bwMode="auto">
            <a:xfrm>
              <a:off x="913" y="2093"/>
              <a:ext cx="864" cy="3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sz="1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Школа</a:t>
              </a:r>
              <a:endParaRPr lang="ru-RU" sz="10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8312" name="Text Box 72"/>
            <p:cNvSpPr txBox="1">
              <a:spLocks noChangeArrowheads="1"/>
            </p:cNvSpPr>
            <p:nvPr/>
          </p:nvSpPr>
          <p:spPr bwMode="auto">
            <a:xfrm>
              <a:off x="1538" y="2593"/>
              <a:ext cx="1343" cy="3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sz="1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Сообщество</a:t>
              </a:r>
              <a:endParaRPr lang="ru-RU" sz="10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95271" name="Picture 73" descr="Рисунок1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6" y="1882"/>
              <a:ext cx="768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5261" name="Line 74"/>
          <p:cNvSpPr>
            <a:spLocks noChangeShapeType="1"/>
          </p:cNvSpPr>
          <p:nvPr/>
        </p:nvSpPr>
        <p:spPr bwMode="auto">
          <a:xfrm>
            <a:off x="7620000" y="685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262" name="Line 75"/>
          <p:cNvSpPr>
            <a:spLocks noChangeShapeType="1"/>
          </p:cNvSpPr>
          <p:nvPr/>
        </p:nvSpPr>
        <p:spPr bwMode="auto">
          <a:xfrm>
            <a:off x="1676400" y="685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535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dom_svoimi_rukam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17525"/>
            <a:ext cx="12858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1258888" y="2205038"/>
            <a:ext cx="6553200" cy="3529012"/>
          </a:xfrm>
          <a:prstGeom prst="rect">
            <a:avLst/>
          </a:prstGeom>
          <a:gradFill rotWithShape="1">
            <a:gsLst>
              <a:gs pos="0">
                <a:srgbClr val="003399"/>
              </a:gs>
              <a:gs pos="100000">
                <a:srgbClr val="996633"/>
              </a:gs>
            </a:gsLst>
            <a:lin ang="27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87396" name="Group 4"/>
          <p:cNvGrpSpPr>
            <a:grpSpLocks/>
          </p:cNvGrpSpPr>
          <p:nvPr/>
        </p:nvGrpSpPr>
        <p:grpSpPr bwMode="auto">
          <a:xfrm>
            <a:off x="950913" y="5661025"/>
            <a:ext cx="7208837" cy="1081088"/>
            <a:chOff x="617" y="3339"/>
            <a:chExt cx="4541" cy="681"/>
          </a:xfrm>
        </p:grpSpPr>
        <p:sp>
          <p:nvSpPr>
            <p:cNvPr id="187397" name="Rectangle 5"/>
            <p:cNvSpPr>
              <a:spLocks noChangeArrowheads="1"/>
            </p:cNvSpPr>
            <p:nvPr/>
          </p:nvSpPr>
          <p:spPr bwMode="auto">
            <a:xfrm>
              <a:off x="617" y="3339"/>
              <a:ext cx="4541" cy="681"/>
            </a:xfrm>
            <a:prstGeom prst="rect">
              <a:avLst/>
            </a:prstGeom>
            <a:solidFill>
              <a:srgbClr val="F4F43A"/>
            </a:solidFill>
            <a:ln w="95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398" name="Text Box 6"/>
            <p:cNvSpPr txBox="1">
              <a:spLocks noChangeArrowheads="1"/>
            </p:cNvSpPr>
            <p:nvPr/>
          </p:nvSpPr>
          <p:spPr bwMode="auto">
            <a:xfrm>
              <a:off x="884" y="3518"/>
              <a:ext cx="39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Единое социокультурное пространство</a:t>
              </a:r>
            </a:p>
          </p:txBody>
        </p:sp>
      </p:grpSp>
      <p:grpSp>
        <p:nvGrpSpPr>
          <p:cNvPr id="187399" name="Group 7"/>
          <p:cNvGrpSpPr>
            <a:grpSpLocks/>
          </p:cNvGrpSpPr>
          <p:nvPr/>
        </p:nvGrpSpPr>
        <p:grpSpPr bwMode="auto">
          <a:xfrm>
            <a:off x="1809750" y="2276475"/>
            <a:ext cx="2689225" cy="1001713"/>
            <a:chOff x="1140" y="1706"/>
            <a:chExt cx="1694" cy="631"/>
          </a:xfrm>
        </p:grpSpPr>
        <p:sp>
          <p:nvSpPr>
            <p:cNvPr id="187400" name="Rectangle 8"/>
            <p:cNvSpPr>
              <a:spLocks noChangeArrowheads="1"/>
            </p:cNvSpPr>
            <p:nvPr/>
          </p:nvSpPr>
          <p:spPr bwMode="auto">
            <a:xfrm>
              <a:off x="1201" y="1706"/>
              <a:ext cx="1633" cy="63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01" name="Text Box 9"/>
            <p:cNvSpPr txBox="1">
              <a:spLocks noChangeArrowheads="1"/>
            </p:cNvSpPr>
            <p:nvPr/>
          </p:nvSpPr>
          <p:spPr bwMode="auto">
            <a:xfrm>
              <a:off x="1140" y="1933"/>
              <a:ext cx="10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600" b="1" i="1">
                  <a:solidFill>
                    <a:srgbClr val="000000"/>
                  </a:solidFill>
                  <a:latin typeface="Arial" panose="020B0604020202020204" pitchFamily="34" charset="0"/>
                </a:rPr>
                <a:t>ученики</a:t>
              </a:r>
            </a:p>
          </p:txBody>
        </p:sp>
        <p:pic>
          <p:nvPicPr>
            <p:cNvPr id="187402" name="Picture 10" descr="IMG_407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796"/>
              <a:ext cx="621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7403" name="AutoShape 11"/>
          <p:cNvSpPr>
            <a:spLocks noChangeArrowheads="1"/>
          </p:cNvSpPr>
          <p:nvPr/>
        </p:nvSpPr>
        <p:spPr bwMode="auto">
          <a:xfrm>
            <a:off x="6011863" y="304800"/>
            <a:ext cx="2952750" cy="1295400"/>
          </a:xfrm>
          <a:prstGeom prst="wave">
            <a:avLst>
              <a:gd name="adj1" fmla="val 13005"/>
              <a:gd name="adj2" fmla="val 0"/>
            </a:avLst>
          </a:prstGeom>
          <a:gradFill rotWithShape="1">
            <a:gsLst>
              <a:gs pos="0">
                <a:srgbClr val="EF1111"/>
              </a:gs>
              <a:gs pos="100000">
                <a:srgbClr val="0066F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Толерантность, </a:t>
            </a:r>
          </a:p>
          <a:p>
            <a:r>
              <a:rPr lang="ru-RU" alt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 Единение, </a:t>
            </a:r>
          </a:p>
          <a:p>
            <a:r>
              <a:rPr lang="ru-RU" alt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            Любовь</a:t>
            </a:r>
          </a:p>
        </p:txBody>
      </p:sp>
      <p:sp>
        <p:nvSpPr>
          <p:cNvPr id="187404" name="Line 12"/>
          <p:cNvSpPr>
            <a:spLocks noChangeShapeType="1"/>
          </p:cNvSpPr>
          <p:nvPr/>
        </p:nvSpPr>
        <p:spPr bwMode="auto">
          <a:xfrm>
            <a:off x="6011863" y="388937"/>
            <a:ext cx="0" cy="1439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05" name="AutoShape 13"/>
          <p:cNvSpPr>
            <a:spLocks noChangeArrowheads="1"/>
          </p:cNvSpPr>
          <p:nvPr/>
        </p:nvSpPr>
        <p:spPr bwMode="auto">
          <a:xfrm>
            <a:off x="684213" y="981075"/>
            <a:ext cx="7704137" cy="11525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66FF"/>
              </a:gs>
              <a:gs pos="100000">
                <a:srgbClr val="00CC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838200" y="1600200"/>
            <a:ext cx="72009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 i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Культурно-образовательный Центр</a:t>
            </a:r>
            <a:br>
              <a:rPr lang="ru-RU" altLang="ru-RU" sz="1400" b="1" i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ru-RU" altLang="ru-RU" sz="1400" b="1" i="1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«Оккервиль»</a:t>
            </a:r>
          </a:p>
        </p:txBody>
      </p:sp>
      <p:grpSp>
        <p:nvGrpSpPr>
          <p:cNvPr id="187407" name="Group 15"/>
          <p:cNvGrpSpPr>
            <a:grpSpLocks/>
          </p:cNvGrpSpPr>
          <p:nvPr/>
        </p:nvGrpSpPr>
        <p:grpSpPr bwMode="auto">
          <a:xfrm>
            <a:off x="1908175" y="3429000"/>
            <a:ext cx="2592388" cy="1069975"/>
            <a:chOff x="1202" y="2160"/>
            <a:chExt cx="1633" cy="674"/>
          </a:xfrm>
        </p:grpSpPr>
        <p:sp>
          <p:nvSpPr>
            <p:cNvPr id="187408" name="Rectangle 16"/>
            <p:cNvSpPr>
              <a:spLocks noChangeArrowheads="1"/>
            </p:cNvSpPr>
            <p:nvPr/>
          </p:nvSpPr>
          <p:spPr bwMode="auto">
            <a:xfrm>
              <a:off x="1202" y="2160"/>
              <a:ext cx="1633" cy="67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09" name="Text Box 17"/>
            <p:cNvSpPr txBox="1">
              <a:spLocks noChangeArrowheads="1"/>
            </p:cNvSpPr>
            <p:nvPr/>
          </p:nvSpPr>
          <p:spPr bwMode="auto">
            <a:xfrm>
              <a:off x="1202" y="2386"/>
              <a:ext cx="84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600" b="1" i="1">
                  <a:solidFill>
                    <a:srgbClr val="000000"/>
                  </a:solidFill>
                  <a:latin typeface="Arial" panose="020B0604020202020204" pitchFamily="34" charset="0"/>
                </a:rPr>
                <a:t>родители</a:t>
              </a:r>
              <a:endParaRPr lang="ru-RU" altLang="ru-RU" sz="1600" b="1" i="1">
                <a:latin typeface="Arial" panose="020B0604020202020204" pitchFamily="34" charset="0"/>
              </a:endParaRPr>
            </a:p>
          </p:txBody>
        </p:sp>
        <p:pic>
          <p:nvPicPr>
            <p:cNvPr id="187410" name="Picture 18" descr="IMG_4807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251"/>
              <a:ext cx="635" cy="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7411" name="Group 19"/>
          <p:cNvGrpSpPr>
            <a:grpSpLocks/>
          </p:cNvGrpSpPr>
          <p:nvPr/>
        </p:nvGrpSpPr>
        <p:grpSpPr bwMode="auto">
          <a:xfrm>
            <a:off x="1908175" y="4581525"/>
            <a:ext cx="5256213" cy="863600"/>
            <a:chOff x="1202" y="2886"/>
            <a:chExt cx="3311" cy="544"/>
          </a:xfrm>
        </p:grpSpPr>
        <p:sp>
          <p:nvSpPr>
            <p:cNvPr id="187412" name="Rectangle 20"/>
            <p:cNvSpPr>
              <a:spLocks noChangeArrowheads="1"/>
            </p:cNvSpPr>
            <p:nvPr/>
          </p:nvSpPr>
          <p:spPr bwMode="auto">
            <a:xfrm>
              <a:off x="1202" y="2886"/>
              <a:ext cx="3311" cy="54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13" name="Text Box 21"/>
            <p:cNvSpPr txBox="1">
              <a:spLocks noChangeArrowheads="1"/>
            </p:cNvSpPr>
            <p:nvPr/>
          </p:nvSpPr>
          <p:spPr bwMode="auto">
            <a:xfrm>
              <a:off x="1247" y="3022"/>
              <a:ext cx="317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1600" b="1" i="1">
                  <a:solidFill>
                    <a:srgbClr val="000000"/>
                  </a:solidFill>
                  <a:latin typeface="Arial" panose="020B0604020202020204" pitchFamily="34" charset="0"/>
                </a:rPr>
                <a:t>жители муниципального округа</a:t>
              </a:r>
            </a:p>
          </p:txBody>
        </p:sp>
        <p:pic>
          <p:nvPicPr>
            <p:cNvPr id="187414" name="Picture 22" descr="399_992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2931"/>
              <a:ext cx="681" cy="4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7415" name="Group 23"/>
          <p:cNvGrpSpPr>
            <a:grpSpLocks/>
          </p:cNvGrpSpPr>
          <p:nvPr/>
        </p:nvGrpSpPr>
        <p:grpSpPr bwMode="auto">
          <a:xfrm>
            <a:off x="4456113" y="2276475"/>
            <a:ext cx="2708275" cy="1001713"/>
            <a:chOff x="2807" y="1434"/>
            <a:chExt cx="1706" cy="631"/>
          </a:xfrm>
        </p:grpSpPr>
        <p:grpSp>
          <p:nvGrpSpPr>
            <p:cNvPr id="187416" name="Group 24"/>
            <p:cNvGrpSpPr>
              <a:grpSpLocks/>
            </p:cNvGrpSpPr>
            <p:nvPr/>
          </p:nvGrpSpPr>
          <p:grpSpPr bwMode="auto">
            <a:xfrm>
              <a:off x="2807" y="1434"/>
              <a:ext cx="1706" cy="631"/>
              <a:chOff x="2807" y="1434"/>
              <a:chExt cx="1706" cy="631"/>
            </a:xfrm>
          </p:grpSpPr>
          <p:sp>
            <p:nvSpPr>
              <p:cNvPr id="187417" name="Rectangle 25"/>
              <p:cNvSpPr>
                <a:spLocks noChangeArrowheads="1"/>
              </p:cNvSpPr>
              <p:nvPr/>
            </p:nvSpPr>
            <p:spPr bwMode="auto">
              <a:xfrm>
                <a:off x="2925" y="1434"/>
                <a:ext cx="1588" cy="63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7418" name="Text Box 26"/>
              <p:cNvSpPr txBox="1">
                <a:spLocks noChangeArrowheads="1"/>
              </p:cNvSpPr>
              <p:nvPr/>
            </p:nvSpPr>
            <p:spPr bwMode="auto">
              <a:xfrm>
                <a:off x="2807" y="1615"/>
                <a:ext cx="10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1600" b="1" i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педагоги</a:t>
                </a:r>
              </a:p>
            </p:txBody>
          </p:sp>
        </p:grpSp>
        <p:pic>
          <p:nvPicPr>
            <p:cNvPr id="187419" name="Picture 27" descr="image001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1525"/>
              <a:ext cx="663" cy="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7420" name="Group 28"/>
          <p:cNvGrpSpPr>
            <a:grpSpLocks/>
          </p:cNvGrpSpPr>
          <p:nvPr/>
        </p:nvGrpSpPr>
        <p:grpSpPr bwMode="auto">
          <a:xfrm>
            <a:off x="4500563" y="3436938"/>
            <a:ext cx="2662237" cy="1071562"/>
            <a:chOff x="2835" y="2165"/>
            <a:chExt cx="1677" cy="675"/>
          </a:xfrm>
        </p:grpSpPr>
        <p:sp>
          <p:nvSpPr>
            <p:cNvPr id="187421" name="Rectangle 29"/>
            <p:cNvSpPr>
              <a:spLocks noChangeArrowheads="1"/>
            </p:cNvSpPr>
            <p:nvPr/>
          </p:nvSpPr>
          <p:spPr bwMode="auto">
            <a:xfrm>
              <a:off x="2925" y="2165"/>
              <a:ext cx="1587" cy="67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422" name="Text Box 30"/>
            <p:cNvSpPr txBox="1">
              <a:spLocks noChangeArrowheads="1"/>
            </p:cNvSpPr>
            <p:nvPr/>
          </p:nvSpPr>
          <p:spPr bwMode="auto">
            <a:xfrm>
              <a:off x="2835" y="2356"/>
              <a:ext cx="98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600" b="1" i="1">
                  <a:solidFill>
                    <a:srgbClr val="000000"/>
                  </a:solidFill>
                  <a:latin typeface="Arial" panose="020B0604020202020204" pitchFamily="34" charset="0"/>
                </a:rPr>
                <a:t>партнеры</a:t>
              </a:r>
            </a:p>
          </p:txBody>
        </p:sp>
        <p:pic>
          <p:nvPicPr>
            <p:cNvPr id="187423" name="Picture 31" descr="10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" y="2251"/>
              <a:ext cx="749" cy="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Прямоугольник 31"/>
          <p:cNvSpPr/>
          <p:nvPr/>
        </p:nvSpPr>
        <p:spPr>
          <a:xfrm>
            <a:off x="62075" y="76200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123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 animBg="1"/>
      <p:bldP spid="187403" grpId="0" animBg="1"/>
      <p:bldP spid="187404" grpId="0" animBg="1"/>
      <p:bldP spid="187405" grpId="0" animBg="1"/>
      <p:bldP spid="1874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43" name="Picture 15" descr="Рисунок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3528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14" descr="93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0"/>
            <a:ext cx="28194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0" name="Group 16"/>
          <p:cNvGrpSpPr>
            <a:grpSpLocks/>
          </p:cNvGrpSpPr>
          <p:nvPr/>
        </p:nvGrpSpPr>
        <p:grpSpPr bwMode="auto">
          <a:xfrm rot="-638277">
            <a:off x="4435465" y="3193836"/>
            <a:ext cx="3200400" cy="1295400"/>
            <a:chOff x="384" y="292"/>
            <a:chExt cx="1536" cy="1436"/>
          </a:xfrm>
        </p:grpSpPr>
        <p:sp>
          <p:nvSpPr>
            <p:cNvPr id="39941" name="WordArt 17" descr="AG00053_"/>
            <p:cNvSpPr>
              <a:spLocks noChangeArrowheads="1" noChangeShapeType="1" noTextEdit="1"/>
            </p:cNvSpPr>
            <p:nvPr/>
          </p:nvSpPr>
          <p:spPr bwMode="auto">
            <a:xfrm>
              <a:off x="480" y="292"/>
              <a:ext cx="1314" cy="36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blipFill dpi="0" rotWithShape="0">
                    <a:blip r:embed="rId5"/>
                    <a:srcRect/>
                    <a:stretch>
                      <a:fillRect/>
                    </a:stretch>
                  </a:blipFill>
                  <a:effectLst>
                    <a:outerShdw dist="35921" dir="2700000" algn="ctr" rotWithShape="0">
                      <a:schemeClr val="tx2"/>
                    </a:outerShdw>
                  </a:effectLst>
                  <a:latin typeface="Impact" panose="020B0806030902050204" pitchFamily="34" charset="0"/>
                </a:rPr>
                <a:t>Спасибо</a:t>
              </a:r>
            </a:p>
          </p:txBody>
        </p:sp>
        <p:sp>
          <p:nvSpPr>
            <p:cNvPr id="39942" name="WordArt 18" descr="AG00054_"/>
            <p:cNvSpPr>
              <a:spLocks noChangeArrowheads="1" noChangeShapeType="1" noTextEdit="1"/>
            </p:cNvSpPr>
            <p:nvPr/>
          </p:nvSpPr>
          <p:spPr bwMode="auto">
            <a:xfrm>
              <a:off x="720" y="868"/>
              <a:ext cx="768" cy="24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blipFill dpi="0" rotWithShape="0">
                    <a:blip r:embed="rId6"/>
                    <a:srcRect/>
                    <a:stretch>
                      <a:fillRect/>
                    </a:stretch>
                  </a:blipFill>
                  <a:effectLst>
                    <a:outerShdw dist="35921" dir="2700000" algn="ctr" rotWithShape="0">
                      <a:schemeClr val="tx2"/>
                    </a:outerShdw>
                  </a:effectLst>
                  <a:latin typeface="Impact" panose="020B0806030902050204" pitchFamily="34" charset="0"/>
                </a:rPr>
                <a:t>за</a:t>
              </a:r>
            </a:p>
          </p:txBody>
        </p:sp>
        <p:sp>
          <p:nvSpPr>
            <p:cNvPr id="39943" name="WordArt 19" descr="AG00117_"/>
            <p:cNvSpPr>
              <a:spLocks noChangeArrowheads="1" noChangeShapeType="1" noTextEdit="1"/>
            </p:cNvSpPr>
            <p:nvPr/>
          </p:nvSpPr>
          <p:spPr bwMode="auto">
            <a:xfrm>
              <a:off x="384" y="1296"/>
              <a:ext cx="1536" cy="43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blipFill dpi="0" rotWithShape="0">
                    <a:blip r:embed="rId7"/>
                    <a:srcRect/>
                    <a:stretch>
                      <a:fillRect/>
                    </a:stretch>
                  </a:blipFill>
                  <a:effectLst>
                    <a:outerShdw dist="35921" dir="2700000" algn="ctr" rotWithShape="0">
                      <a:schemeClr val="tx2"/>
                    </a:outerShdw>
                  </a:effectLst>
                  <a:latin typeface="Impact" panose="020B0806030902050204" pitchFamily="34" charset="0"/>
                </a:rPr>
                <a:t>внимание!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18701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2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WordArt 3"/>
          <p:cNvSpPr>
            <a:spLocks noChangeArrowheads="1" noChangeShapeType="1" noTextEdit="1"/>
          </p:cNvSpPr>
          <p:nvPr/>
        </p:nvSpPr>
        <p:spPr bwMode="auto">
          <a:xfrm>
            <a:off x="358690" y="405272"/>
            <a:ext cx="6477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Общественно  активная</a:t>
            </a:r>
            <a:r>
              <a:rPr lang="ru-RU" sz="3600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</a:p>
        </p:txBody>
      </p:sp>
      <p:pic>
        <p:nvPicPr>
          <p:cNvPr id="52227" name="Picture 5" descr="м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6451" y="2123633"/>
            <a:ext cx="2133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6" descr="IMG_756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281" y="4153754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7" descr="Митинг сентябрь 2008 02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47080"/>
            <a:ext cx="2133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152400" y="5615349"/>
            <a:ext cx="883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ru-RU" altLang="ru-RU" sz="2000" b="1" dirty="0"/>
              <a:t>    </a:t>
            </a:r>
            <a:r>
              <a:rPr lang="ru-RU" altLang="ru-RU" sz="1600" b="1" dirty="0" smtClean="0"/>
              <a:t>Общественно активная </a:t>
            </a:r>
            <a:r>
              <a:rPr lang="ru-RU" altLang="ru-RU" sz="1600" b="1" dirty="0"/>
              <a:t>школа ставит своей целью не просто предоставление образовательных услуг ученикам, но и развитие гражданского сообщества, привлечение родителей и участников сообщества к решению социальных и других проблем, стоящих как перед школой, так и перед сообществом</a:t>
            </a:r>
          </a:p>
        </p:txBody>
      </p:sp>
      <p:grpSp>
        <p:nvGrpSpPr>
          <p:cNvPr id="52231" name="Group 7"/>
          <p:cNvGrpSpPr>
            <a:grpSpLocks/>
          </p:cNvGrpSpPr>
          <p:nvPr/>
        </p:nvGrpSpPr>
        <p:grpSpPr bwMode="auto">
          <a:xfrm>
            <a:off x="0" y="991011"/>
            <a:ext cx="4800600" cy="4648200"/>
            <a:chOff x="0" y="443"/>
            <a:chExt cx="3648" cy="3407"/>
          </a:xfrm>
        </p:grpSpPr>
        <p:pic>
          <p:nvPicPr>
            <p:cNvPr id="52234" name="Picture 2" descr="483_8341"/>
            <p:cNvPicPr preferRelativeResize="0"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" y="1148"/>
              <a:ext cx="1078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5" name="Picture 3" descr="DSC_0563"/>
            <p:cNvPicPr preferRelativeResize="0"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" y="1162"/>
              <a:ext cx="1078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6" name="Picture 4" descr="399_9926"/>
            <p:cNvPicPr preferRelativeResize="0"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2363"/>
              <a:ext cx="1077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2237" name="Group 6"/>
            <p:cNvGrpSpPr>
              <a:grpSpLocks/>
            </p:cNvGrpSpPr>
            <p:nvPr/>
          </p:nvGrpSpPr>
          <p:grpSpPr bwMode="auto">
            <a:xfrm>
              <a:off x="0" y="443"/>
              <a:ext cx="3648" cy="3407"/>
              <a:chOff x="696" y="280"/>
              <a:chExt cx="3901" cy="3983"/>
            </a:xfrm>
          </p:grpSpPr>
          <p:sp>
            <p:nvSpPr>
              <p:cNvPr id="52246" name="Freeform 7"/>
              <p:cNvSpPr>
                <a:spLocks/>
              </p:cNvSpPr>
              <p:nvPr/>
            </p:nvSpPr>
            <p:spPr bwMode="auto">
              <a:xfrm rot="-693612">
                <a:off x="891" y="2118"/>
                <a:ext cx="1457" cy="2145"/>
              </a:xfrm>
              <a:custGeom>
                <a:avLst/>
                <a:gdLst>
                  <a:gd name="T0" fmla="*/ 14241 w 1295"/>
                  <a:gd name="T1" fmla="*/ 40915 h 1851"/>
                  <a:gd name="T2" fmla="*/ 15061 w 1295"/>
                  <a:gd name="T3" fmla="*/ 35219 h 1851"/>
                  <a:gd name="T4" fmla="*/ 14571 w 1295"/>
                  <a:gd name="T5" fmla="*/ 34898 h 1851"/>
                  <a:gd name="T6" fmla="*/ 13950 w 1295"/>
                  <a:gd name="T7" fmla="*/ 34486 h 1851"/>
                  <a:gd name="T8" fmla="*/ 13440 w 1295"/>
                  <a:gd name="T9" fmla="*/ 34073 h 1851"/>
                  <a:gd name="T10" fmla="*/ 12889 w 1295"/>
                  <a:gd name="T11" fmla="*/ 33592 h 1851"/>
                  <a:gd name="T12" fmla="*/ 12333 w 1295"/>
                  <a:gd name="T13" fmla="*/ 33075 h 1851"/>
                  <a:gd name="T14" fmla="*/ 11806 w 1295"/>
                  <a:gd name="T15" fmla="*/ 32460 h 1851"/>
                  <a:gd name="T16" fmla="*/ 11425 w 1295"/>
                  <a:gd name="T17" fmla="*/ 31953 h 1851"/>
                  <a:gd name="T18" fmla="*/ 10922 w 1295"/>
                  <a:gd name="T19" fmla="*/ 31351 h 1851"/>
                  <a:gd name="T20" fmla="*/ 10452 w 1295"/>
                  <a:gd name="T21" fmla="*/ 30736 h 1851"/>
                  <a:gd name="T22" fmla="*/ 10106 w 1295"/>
                  <a:gd name="T23" fmla="*/ 30229 h 1851"/>
                  <a:gd name="T24" fmla="*/ 9584 w 1295"/>
                  <a:gd name="T25" fmla="*/ 29416 h 1851"/>
                  <a:gd name="T26" fmla="*/ 8954 w 1295"/>
                  <a:gd name="T27" fmla="*/ 28423 h 1851"/>
                  <a:gd name="T28" fmla="*/ 8377 w 1295"/>
                  <a:gd name="T29" fmla="*/ 27337 h 1851"/>
                  <a:gd name="T30" fmla="*/ 7867 w 1295"/>
                  <a:gd name="T31" fmla="*/ 26215 h 1851"/>
                  <a:gd name="T32" fmla="*/ 7401 w 1295"/>
                  <a:gd name="T33" fmla="*/ 25078 h 1851"/>
                  <a:gd name="T34" fmla="*/ 6854 w 1295"/>
                  <a:gd name="T35" fmla="*/ 23697 h 1851"/>
                  <a:gd name="T36" fmla="*/ 6384 w 1295"/>
                  <a:gd name="T37" fmla="*/ 22301 h 1851"/>
                  <a:gd name="T38" fmla="*/ 5946 w 1295"/>
                  <a:gd name="T39" fmla="*/ 20763 h 1851"/>
                  <a:gd name="T40" fmla="*/ 5582 w 1295"/>
                  <a:gd name="T41" fmla="*/ 19393 h 1851"/>
                  <a:gd name="T42" fmla="*/ 5255 w 1295"/>
                  <a:gd name="T43" fmla="*/ 18000 h 1851"/>
                  <a:gd name="T44" fmla="*/ 4967 w 1295"/>
                  <a:gd name="T45" fmla="*/ 16599 h 1851"/>
                  <a:gd name="T46" fmla="*/ 4738 w 1295"/>
                  <a:gd name="T47" fmla="*/ 15131 h 1851"/>
                  <a:gd name="T48" fmla="*/ 4495 w 1295"/>
                  <a:gd name="T49" fmla="*/ 13495 h 1851"/>
                  <a:gd name="T50" fmla="*/ 4337 w 1295"/>
                  <a:gd name="T51" fmla="*/ 11843 h 1851"/>
                  <a:gd name="T52" fmla="*/ 4211 w 1295"/>
                  <a:gd name="T53" fmla="*/ 10173 h 1851"/>
                  <a:gd name="T54" fmla="*/ 4153 w 1295"/>
                  <a:gd name="T55" fmla="*/ 8390 h 1851"/>
                  <a:gd name="T56" fmla="*/ 4153 w 1295"/>
                  <a:gd name="T57" fmla="*/ 6646 h 1851"/>
                  <a:gd name="T58" fmla="*/ 2729 w 1295"/>
                  <a:gd name="T59" fmla="*/ 0 h 1851"/>
                  <a:gd name="T60" fmla="*/ 1041 w 1295"/>
                  <a:gd name="T61" fmla="*/ 6646 h 1851"/>
                  <a:gd name="T62" fmla="*/ 1063 w 1295"/>
                  <a:gd name="T63" fmla="*/ 8672 h 1851"/>
                  <a:gd name="T64" fmla="*/ 1124 w 1295"/>
                  <a:gd name="T65" fmla="*/ 10566 h 1851"/>
                  <a:gd name="T66" fmla="*/ 1222 w 1295"/>
                  <a:gd name="T67" fmla="*/ 12244 h 1851"/>
                  <a:gd name="T68" fmla="*/ 1375 w 1295"/>
                  <a:gd name="T69" fmla="*/ 13899 h 1851"/>
                  <a:gd name="T70" fmla="*/ 1541 w 1295"/>
                  <a:gd name="T71" fmla="*/ 15461 h 1851"/>
                  <a:gd name="T72" fmla="*/ 1787 w 1295"/>
                  <a:gd name="T73" fmla="*/ 17292 h 1851"/>
                  <a:gd name="T74" fmla="*/ 2075 w 1295"/>
                  <a:gd name="T75" fmla="*/ 18831 h 1851"/>
                  <a:gd name="T76" fmla="*/ 2417 w 1295"/>
                  <a:gd name="T77" fmla="*/ 20509 h 1851"/>
                  <a:gd name="T78" fmla="*/ 2752 w 1295"/>
                  <a:gd name="T79" fmla="*/ 21985 h 1851"/>
                  <a:gd name="T80" fmla="*/ 3195 w 1295"/>
                  <a:gd name="T81" fmla="*/ 23623 h 1851"/>
                  <a:gd name="T82" fmla="*/ 3616 w 1295"/>
                  <a:gd name="T83" fmla="*/ 25078 h 1851"/>
                  <a:gd name="T84" fmla="*/ 4056 w 1295"/>
                  <a:gd name="T85" fmla="*/ 26436 h 1851"/>
                  <a:gd name="T86" fmla="*/ 4543 w 1295"/>
                  <a:gd name="T87" fmla="*/ 27809 h 1851"/>
                  <a:gd name="T88" fmla="*/ 5097 w 1295"/>
                  <a:gd name="T89" fmla="*/ 29155 h 1851"/>
                  <a:gd name="T90" fmla="*/ 5659 w 1295"/>
                  <a:gd name="T91" fmla="*/ 30388 h 1851"/>
                  <a:gd name="T92" fmla="*/ 6166 w 1295"/>
                  <a:gd name="T93" fmla="*/ 31485 h 1851"/>
                  <a:gd name="T94" fmla="*/ 6836 w 1295"/>
                  <a:gd name="T95" fmla="*/ 32655 h 1851"/>
                  <a:gd name="T96" fmla="*/ 7425 w 1295"/>
                  <a:gd name="T97" fmla="*/ 33710 h 1851"/>
                  <a:gd name="T98" fmla="*/ 8086 w 1295"/>
                  <a:gd name="T99" fmla="*/ 34707 h 1851"/>
                  <a:gd name="T100" fmla="*/ 8759 w 1295"/>
                  <a:gd name="T101" fmla="*/ 35694 h 1851"/>
                  <a:gd name="T102" fmla="*/ 9437 w 1295"/>
                  <a:gd name="T103" fmla="*/ 36594 h 1851"/>
                  <a:gd name="T104" fmla="*/ 9968 w 1295"/>
                  <a:gd name="T105" fmla="*/ 37232 h 1851"/>
                  <a:gd name="T106" fmla="*/ 10328 w 1295"/>
                  <a:gd name="T107" fmla="*/ 37736 h 1851"/>
                  <a:gd name="T108" fmla="*/ 10706 w 1295"/>
                  <a:gd name="T109" fmla="*/ 38102 h 1851"/>
                  <a:gd name="T110" fmla="*/ 11142 w 1295"/>
                  <a:gd name="T111" fmla="*/ 38514 h 1851"/>
                  <a:gd name="T112" fmla="*/ 11516 w 1295"/>
                  <a:gd name="T113" fmla="*/ 38883 h 1851"/>
                  <a:gd name="T114" fmla="*/ 11962 w 1295"/>
                  <a:gd name="T115" fmla="*/ 39288 h 1851"/>
                  <a:gd name="T116" fmla="*/ 12442 w 1295"/>
                  <a:gd name="T117" fmla="*/ 39761 h 1851"/>
                  <a:gd name="T118" fmla="*/ 12854 w 1295"/>
                  <a:gd name="T119" fmla="*/ 40060 h 1851"/>
                  <a:gd name="T120" fmla="*/ 13320 w 1295"/>
                  <a:gd name="T121" fmla="*/ 40378 h 1851"/>
                  <a:gd name="T122" fmla="*/ 13694 w 1295"/>
                  <a:gd name="T123" fmla="*/ 40617 h 18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95"/>
                  <a:gd name="T187" fmla="*/ 0 h 1851"/>
                  <a:gd name="T188" fmla="*/ 1295 w 1295"/>
                  <a:gd name="T189" fmla="*/ 1851 h 18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95" h="1851">
                    <a:moveTo>
                      <a:pt x="1171" y="1844"/>
                    </a:moveTo>
                    <a:lnTo>
                      <a:pt x="1198" y="1851"/>
                    </a:lnTo>
                    <a:lnTo>
                      <a:pt x="1295" y="1605"/>
                    </a:lnTo>
                    <a:lnTo>
                      <a:pt x="1267" y="1594"/>
                    </a:lnTo>
                    <a:lnTo>
                      <a:pt x="1246" y="1587"/>
                    </a:lnTo>
                    <a:lnTo>
                      <a:pt x="1226" y="1579"/>
                    </a:lnTo>
                    <a:lnTo>
                      <a:pt x="1198" y="1570"/>
                    </a:lnTo>
                    <a:lnTo>
                      <a:pt x="1174" y="1560"/>
                    </a:lnTo>
                    <a:lnTo>
                      <a:pt x="1150" y="1550"/>
                    </a:lnTo>
                    <a:lnTo>
                      <a:pt x="1131" y="1541"/>
                    </a:lnTo>
                    <a:lnTo>
                      <a:pt x="1105" y="1530"/>
                    </a:lnTo>
                    <a:lnTo>
                      <a:pt x="1084" y="1520"/>
                    </a:lnTo>
                    <a:lnTo>
                      <a:pt x="1060" y="1507"/>
                    </a:lnTo>
                    <a:lnTo>
                      <a:pt x="1038" y="1496"/>
                    </a:lnTo>
                    <a:lnTo>
                      <a:pt x="1015" y="1481"/>
                    </a:lnTo>
                    <a:lnTo>
                      <a:pt x="994" y="1469"/>
                    </a:lnTo>
                    <a:lnTo>
                      <a:pt x="977" y="1457"/>
                    </a:lnTo>
                    <a:lnTo>
                      <a:pt x="961" y="1446"/>
                    </a:lnTo>
                    <a:lnTo>
                      <a:pt x="940" y="1433"/>
                    </a:lnTo>
                    <a:lnTo>
                      <a:pt x="920" y="1419"/>
                    </a:lnTo>
                    <a:lnTo>
                      <a:pt x="900" y="1404"/>
                    </a:lnTo>
                    <a:lnTo>
                      <a:pt x="880" y="1390"/>
                    </a:lnTo>
                    <a:lnTo>
                      <a:pt x="866" y="1380"/>
                    </a:lnTo>
                    <a:lnTo>
                      <a:pt x="850" y="1367"/>
                    </a:lnTo>
                    <a:lnTo>
                      <a:pt x="827" y="1350"/>
                    </a:lnTo>
                    <a:lnTo>
                      <a:pt x="806" y="1331"/>
                    </a:lnTo>
                    <a:lnTo>
                      <a:pt x="779" y="1308"/>
                    </a:lnTo>
                    <a:lnTo>
                      <a:pt x="755" y="1286"/>
                    </a:lnTo>
                    <a:lnTo>
                      <a:pt x="729" y="1262"/>
                    </a:lnTo>
                    <a:lnTo>
                      <a:pt x="705" y="1237"/>
                    </a:lnTo>
                    <a:lnTo>
                      <a:pt x="681" y="1209"/>
                    </a:lnTo>
                    <a:lnTo>
                      <a:pt x="662" y="1186"/>
                    </a:lnTo>
                    <a:lnTo>
                      <a:pt x="643" y="1162"/>
                    </a:lnTo>
                    <a:lnTo>
                      <a:pt x="622" y="1135"/>
                    </a:lnTo>
                    <a:lnTo>
                      <a:pt x="599" y="1104"/>
                    </a:lnTo>
                    <a:lnTo>
                      <a:pt x="577" y="1072"/>
                    </a:lnTo>
                    <a:lnTo>
                      <a:pt x="558" y="1043"/>
                    </a:lnTo>
                    <a:lnTo>
                      <a:pt x="537" y="1009"/>
                    </a:lnTo>
                    <a:lnTo>
                      <a:pt x="516" y="974"/>
                    </a:lnTo>
                    <a:lnTo>
                      <a:pt x="500" y="940"/>
                    </a:lnTo>
                    <a:lnTo>
                      <a:pt x="484" y="908"/>
                    </a:lnTo>
                    <a:lnTo>
                      <a:pt x="469" y="878"/>
                    </a:lnTo>
                    <a:lnTo>
                      <a:pt x="456" y="849"/>
                    </a:lnTo>
                    <a:lnTo>
                      <a:pt x="442" y="815"/>
                    </a:lnTo>
                    <a:lnTo>
                      <a:pt x="431" y="783"/>
                    </a:lnTo>
                    <a:lnTo>
                      <a:pt x="419" y="751"/>
                    </a:lnTo>
                    <a:lnTo>
                      <a:pt x="408" y="716"/>
                    </a:lnTo>
                    <a:lnTo>
                      <a:pt x="399" y="685"/>
                    </a:lnTo>
                    <a:lnTo>
                      <a:pt x="389" y="648"/>
                    </a:lnTo>
                    <a:lnTo>
                      <a:pt x="379" y="611"/>
                    </a:lnTo>
                    <a:lnTo>
                      <a:pt x="371" y="574"/>
                    </a:lnTo>
                    <a:lnTo>
                      <a:pt x="365" y="536"/>
                    </a:lnTo>
                    <a:lnTo>
                      <a:pt x="358" y="496"/>
                    </a:lnTo>
                    <a:lnTo>
                      <a:pt x="355" y="460"/>
                    </a:lnTo>
                    <a:lnTo>
                      <a:pt x="352" y="424"/>
                    </a:lnTo>
                    <a:lnTo>
                      <a:pt x="350" y="380"/>
                    </a:lnTo>
                    <a:lnTo>
                      <a:pt x="350" y="345"/>
                    </a:lnTo>
                    <a:lnTo>
                      <a:pt x="350" y="301"/>
                    </a:lnTo>
                    <a:lnTo>
                      <a:pt x="442" y="301"/>
                    </a:lnTo>
                    <a:lnTo>
                      <a:pt x="230" y="0"/>
                    </a:lnTo>
                    <a:lnTo>
                      <a:pt x="0" y="301"/>
                    </a:lnTo>
                    <a:lnTo>
                      <a:pt x="87" y="301"/>
                    </a:lnTo>
                    <a:lnTo>
                      <a:pt x="87" y="350"/>
                    </a:lnTo>
                    <a:lnTo>
                      <a:pt x="89" y="393"/>
                    </a:lnTo>
                    <a:lnTo>
                      <a:pt x="92" y="438"/>
                    </a:lnTo>
                    <a:lnTo>
                      <a:pt x="95" y="478"/>
                    </a:lnTo>
                    <a:lnTo>
                      <a:pt x="98" y="517"/>
                    </a:lnTo>
                    <a:lnTo>
                      <a:pt x="103" y="554"/>
                    </a:lnTo>
                    <a:lnTo>
                      <a:pt x="109" y="594"/>
                    </a:lnTo>
                    <a:lnTo>
                      <a:pt x="116" y="629"/>
                    </a:lnTo>
                    <a:lnTo>
                      <a:pt x="122" y="663"/>
                    </a:lnTo>
                    <a:lnTo>
                      <a:pt x="130" y="700"/>
                    </a:lnTo>
                    <a:lnTo>
                      <a:pt x="142" y="746"/>
                    </a:lnTo>
                    <a:lnTo>
                      <a:pt x="151" y="782"/>
                    </a:lnTo>
                    <a:lnTo>
                      <a:pt x="162" y="817"/>
                    </a:lnTo>
                    <a:lnTo>
                      <a:pt x="174" y="851"/>
                    </a:lnTo>
                    <a:lnTo>
                      <a:pt x="188" y="891"/>
                    </a:lnTo>
                    <a:lnTo>
                      <a:pt x="203" y="928"/>
                    </a:lnTo>
                    <a:lnTo>
                      <a:pt x="217" y="961"/>
                    </a:lnTo>
                    <a:lnTo>
                      <a:pt x="231" y="995"/>
                    </a:lnTo>
                    <a:lnTo>
                      <a:pt x="251" y="1034"/>
                    </a:lnTo>
                    <a:lnTo>
                      <a:pt x="268" y="1069"/>
                    </a:lnTo>
                    <a:lnTo>
                      <a:pt x="286" y="1103"/>
                    </a:lnTo>
                    <a:lnTo>
                      <a:pt x="304" y="1135"/>
                    </a:lnTo>
                    <a:lnTo>
                      <a:pt x="321" y="1165"/>
                    </a:lnTo>
                    <a:lnTo>
                      <a:pt x="341" y="1196"/>
                    </a:lnTo>
                    <a:lnTo>
                      <a:pt x="360" y="1225"/>
                    </a:lnTo>
                    <a:lnTo>
                      <a:pt x="382" y="1258"/>
                    </a:lnTo>
                    <a:lnTo>
                      <a:pt x="405" y="1290"/>
                    </a:lnTo>
                    <a:lnTo>
                      <a:pt x="429" y="1319"/>
                    </a:lnTo>
                    <a:lnTo>
                      <a:pt x="453" y="1348"/>
                    </a:lnTo>
                    <a:lnTo>
                      <a:pt x="476" y="1375"/>
                    </a:lnTo>
                    <a:lnTo>
                      <a:pt x="498" y="1401"/>
                    </a:lnTo>
                    <a:lnTo>
                      <a:pt x="519" y="1424"/>
                    </a:lnTo>
                    <a:lnTo>
                      <a:pt x="546" y="1453"/>
                    </a:lnTo>
                    <a:lnTo>
                      <a:pt x="575" y="1478"/>
                    </a:lnTo>
                    <a:lnTo>
                      <a:pt x="598" y="1501"/>
                    </a:lnTo>
                    <a:lnTo>
                      <a:pt x="625" y="1525"/>
                    </a:lnTo>
                    <a:lnTo>
                      <a:pt x="652" y="1547"/>
                    </a:lnTo>
                    <a:lnTo>
                      <a:pt x="681" y="1571"/>
                    </a:lnTo>
                    <a:lnTo>
                      <a:pt x="710" y="1594"/>
                    </a:lnTo>
                    <a:lnTo>
                      <a:pt x="737" y="1615"/>
                    </a:lnTo>
                    <a:lnTo>
                      <a:pt x="768" y="1639"/>
                    </a:lnTo>
                    <a:lnTo>
                      <a:pt x="794" y="1656"/>
                    </a:lnTo>
                    <a:lnTo>
                      <a:pt x="819" y="1674"/>
                    </a:lnTo>
                    <a:lnTo>
                      <a:pt x="839" y="1685"/>
                    </a:lnTo>
                    <a:lnTo>
                      <a:pt x="855" y="1698"/>
                    </a:lnTo>
                    <a:lnTo>
                      <a:pt x="869" y="1708"/>
                    </a:lnTo>
                    <a:lnTo>
                      <a:pt x="884" y="1714"/>
                    </a:lnTo>
                    <a:lnTo>
                      <a:pt x="900" y="1724"/>
                    </a:lnTo>
                    <a:lnTo>
                      <a:pt x="919" y="1732"/>
                    </a:lnTo>
                    <a:lnTo>
                      <a:pt x="938" y="1742"/>
                    </a:lnTo>
                    <a:lnTo>
                      <a:pt x="956" y="1751"/>
                    </a:lnTo>
                    <a:lnTo>
                      <a:pt x="970" y="1759"/>
                    </a:lnTo>
                    <a:lnTo>
                      <a:pt x="988" y="1769"/>
                    </a:lnTo>
                    <a:lnTo>
                      <a:pt x="1007" y="1778"/>
                    </a:lnTo>
                    <a:lnTo>
                      <a:pt x="1026" y="1786"/>
                    </a:lnTo>
                    <a:lnTo>
                      <a:pt x="1047" y="1798"/>
                    </a:lnTo>
                    <a:lnTo>
                      <a:pt x="1065" y="1804"/>
                    </a:lnTo>
                    <a:lnTo>
                      <a:pt x="1081" y="1812"/>
                    </a:lnTo>
                    <a:lnTo>
                      <a:pt x="1100" y="1819"/>
                    </a:lnTo>
                    <a:lnTo>
                      <a:pt x="1120" y="1827"/>
                    </a:lnTo>
                    <a:lnTo>
                      <a:pt x="1139" y="1833"/>
                    </a:lnTo>
                    <a:lnTo>
                      <a:pt x="1153" y="1838"/>
                    </a:lnTo>
                    <a:lnTo>
                      <a:pt x="1171" y="1844"/>
                    </a:lnTo>
                    <a:close/>
                  </a:path>
                </a:pathLst>
              </a:custGeom>
              <a:solidFill>
                <a:srgbClr val="FF0000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47" name="Freeform 8"/>
              <p:cNvSpPr>
                <a:spLocks/>
              </p:cNvSpPr>
              <p:nvPr/>
            </p:nvSpPr>
            <p:spPr bwMode="auto">
              <a:xfrm rot="-693612">
                <a:off x="2929" y="280"/>
                <a:ext cx="1464" cy="2130"/>
              </a:xfrm>
              <a:custGeom>
                <a:avLst/>
                <a:gdLst>
                  <a:gd name="T0" fmla="*/ 1238 w 1296"/>
                  <a:gd name="T1" fmla="*/ 0 h 1851"/>
                  <a:gd name="T2" fmla="*/ 342 w 1296"/>
                  <a:gd name="T3" fmla="*/ 4910 h 1851"/>
                  <a:gd name="T4" fmla="*/ 894 w 1296"/>
                  <a:gd name="T5" fmla="*/ 5181 h 1851"/>
                  <a:gd name="T6" fmla="*/ 1572 w 1296"/>
                  <a:gd name="T7" fmla="*/ 5545 h 1851"/>
                  <a:gd name="T8" fmla="*/ 2120 w 1296"/>
                  <a:gd name="T9" fmla="*/ 5921 h 1851"/>
                  <a:gd name="T10" fmla="*/ 2722 w 1296"/>
                  <a:gd name="T11" fmla="*/ 6306 h 1851"/>
                  <a:gd name="T12" fmla="*/ 3320 w 1296"/>
                  <a:gd name="T13" fmla="*/ 6786 h 1851"/>
                  <a:gd name="T14" fmla="*/ 3885 w 1296"/>
                  <a:gd name="T15" fmla="*/ 7298 h 1851"/>
                  <a:gd name="T16" fmla="*/ 4302 w 1296"/>
                  <a:gd name="T17" fmla="*/ 7727 h 1851"/>
                  <a:gd name="T18" fmla="*/ 4836 w 1296"/>
                  <a:gd name="T19" fmla="*/ 8237 h 1851"/>
                  <a:gd name="T20" fmla="*/ 5373 w 1296"/>
                  <a:gd name="T21" fmla="*/ 8795 h 1851"/>
                  <a:gd name="T22" fmla="*/ 5770 w 1296"/>
                  <a:gd name="T23" fmla="*/ 9228 h 1851"/>
                  <a:gd name="T24" fmla="*/ 6301 w 1296"/>
                  <a:gd name="T25" fmla="*/ 9948 h 1851"/>
                  <a:gd name="T26" fmla="*/ 6975 w 1296"/>
                  <a:gd name="T27" fmla="*/ 10795 h 1851"/>
                  <a:gd name="T28" fmla="*/ 7616 w 1296"/>
                  <a:gd name="T29" fmla="*/ 11722 h 1851"/>
                  <a:gd name="T30" fmla="*/ 8198 w 1296"/>
                  <a:gd name="T31" fmla="*/ 12689 h 1851"/>
                  <a:gd name="T32" fmla="*/ 8696 w 1296"/>
                  <a:gd name="T33" fmla="*/ 13659 h 1851"/>
                  <a:gd name="T34" fmla="*/ 9284 w 1296"/>
                  <a:gd name="T35" fmla="*/ 14855 h 1851"/>
                  <a:gd name="T36" fmla="*/ 9801 w 1296"/>
                  <a:gd name="T37" fmla="*/ 16054 h 1851"/>
                  <a:gd name="T38" fmla="*/ 10267 w 1296"/>
                  <a:gd name="T39" fmla="*/ 17376 h 1851"/>
                  <a:gd name="T40" fmla="*/ 10677 w 1296"/>
                  <a:gd name="T41" fmla="*/ 18564 h 1851"/>
                  <a:gd name="T42" fmla="*/ 11029 w 1296"/>
                  <a:gd name="T43" fmla="*/ 19766 h 1851"/>
                  <a:gd name="T44" fmla="*/ 11319 w 1296"/>
                  <a:gd name="T45" fmla="*/ 20989 h 1851"/>
                  <a:gd name="T46" fmla="*/ 11578 w 1296"/>
                  <a:gd name="T47" fmla="*/ 22251 h 1851"/>
                  <a:gd name="T48" fmla="*/ 11846 w 1296"/>
                  <a:gd name="T49" fmla="*/ 23652 h 1851"/>
                  <a:gd name="T50" fmla="*/ 12032 w 1296"/>
                  <a:gd name="T51" fmla="*/ 25070 h 1851"/>
                  <a:gd name="T52" fmla="*/ 12157 w 1296"/>
                  <a:gd name="T53" fmla="*/ 26543 h 1851"/>
                  <a:gd name="T54" fmla="*/ 12198 w 1296"/>
                  <a:gd name="T55" fmla="*/ 28071 h 1851"/>
                  <a:gd name="T56" fmla="*/ 12198 w 1296"/>
                  <a:gd name="T57" fmla="*/ 29556 h 1851"/>
                  <a:gd name="T58" fmla="*/ 13775 w 1296"/>
                  <a:gd name="T59" fmla="*/ 35304 h 1851"/>
                  <a:gd name="T60" fmla="*/ 15626 w 1296"/>
                  <a:gd name="T61" fmla="*/ 29556 h 1851"/>
                  <a:gd name="T62" fmla="*/ 15587 w 1296"/>
                  <a:gd name="T63" fmla="*/ 27806 h 1851"/>
                  <a:gd name="T64" fmla="*/ 15513 w 1296"/>
                  <a:gd name="T65" fmla="*/ 26194 h 1851"/>
                  <a:gd name="T66" fmla="*/ 15423 w 1296"/>
                  <a:gd name="T67" fmla="*/ 24765 h 1851"/>
                  <a:gd name="T68" fmla="*/ 15248 w 1296"/>
                  <a:gd name="T69" fmla="*/ 23310 h 1851"/>
                  <a:gd name="T70" fmla="*/ 15041 w 1296"/>
                  <a:gd name="T71" fmla="*/ 21995 h 1851"/>
                  <a:gd name="T72" fmla="*/ 14789 w 1296"/>
                  <a:gd name="T73" fmla="*/ 20423 h 1851"/>
                  <a:gd name="T74" fmla="*/ 14486 w 1296"/>
                  <a:gd name="T75" fmla="*/ 19114 h 1851"/>
                  <a:gd name="T76" fmla="*/ 14128 w 1296"/>
                  <a:gd name="T77" fmla="*/ 17608 h 1851"/>
                  <a:gd name="T78" fmla="*/ 13765 w 1296"/>
                  <a:gd name="T79" fmla="*/ 16320 h 1851"/>
                  <a:gd name="T80" fmla="*/ 13278 w 1296"/>
                  <a:gd name="T81" fmla="*/ 14927 h 1851"/>
                  <a:gd name="T82" fmla="*/ 12803 w 1296"/>
                  <a:gd name="T83" fmla="*/ 13659 h 1851"/>
                  <a:gd name="T84" fmla="*/ 12333 w 1296"/>
                  <a:gd name="T85" fmla="*/ 12504 h 1851"/>
                  <a:gd name="T86" fmla="*/ 11787 w 1296"/>
                  <a:gd name="T87" fmla="*/ 11308 h 1851"/>
                  <a:gd name="T88" fmla="*/ 11195 w 1296"/>
                  <a:gd name="T89" fmla="*/ 10136 h 1851"/>
                  <a:gd name="T90" fmla="*/ 10580 w 1296"/>
                  <a:gd name="T91" fmla="*/ 9085 h 1851"/>
                  <a:gd name="T92" fmla="*/ 10033 w 1296"/>
                  <a:gd name="T93" fmla="*/ 8154 h 1851"/>
                  <a:gd name="T94" fmla="*/ 9295 w 1296"/>
                  <a:gd name="T95" fmla="*/ 7115 h 1851"/>
                  <a:gd name="T96" fmla="*/ 8660 w 1296"/>
                  <a:gd name="T97" fmla="*/ 6220 h 1851"/>
                  <a:gd name="T98" fmla="*/ 7954 w 1296"/>
                  <a:gd name="T99" fmla="*/ 5342 h 1851"/>
                  <a:gd name="T100" fmla="*/ 7207 w 1296"/>
                  <a:gd name="T101" fmla="*/ 4502 h 1851"/>
                  <a:gd name="T102" fmla="*/ 6486 w 1296"/>
                  <a:gd name="T103" fmla="*/ 3724 h 1851"/>
                  <a:gd name="T104" fmla="*/ 5898 w 1296"/>
                  <a:gd name="T105" fmla="*/ 3162 h 1851"/>
                  <a:gd name="T106" fmla="*/ 5490 w 1296"/>
                  <a:gd name="T107" fmla="*/ 2747 h 1851"/>
                  <a:gd name="T108" fmla="*/ 5100 w 1296"/>
                  <a:gd name="T109" fmla="*/ 2463 h 1851"/>
                  <a:gd name="T110" fmla="*/ 4607 w 1296"/>
                  <a:gd name="T111" fmla="*/ 2090 h 1851"/>
                  <a:gd name="T112" fmla="*/ 4217 w 1296"/>
                  <a:gd name="T113" fmla="*/ 1754 h 1851"/>
                  <a:gd name="T114" fmla="*/ 3733 w 1296"/>
                  <a:gd name="T115" fmla="*/ 1404 h 1851"/>
                  <a:gd name="T116" fmla="*/ 3191 w 1296"/>
                  <a:gd name="T117" fmla="*/ 1014 h 1851"/>
                  <a:gd name="T118" fmla="*/ 2768 w 1296"/>
                  <a:gd name="T119" fmla="*/ 750 h 1851"/>
                  <a:gd name="T120" fmla="*/ 2266 w 1296"/>
                  <a:gd name="T121" fmla="*/ 491 h 1851"/>
                  <a:gd name="T122" fmla="*/ 1824 w 1296"/>
                  <a:gd name="T123" fmla="*/ 249 h 185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96"/>
                  <a:gd name="T187" fmla="*/ 0 h 1851"/>
                  <a:gd name="T188" fmla="*/ 1296 w 1296"/>
                  <a:gd name="T189" fmla="*/ 1851 h 185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96" h="1851">
                    <a:moveTo>
                      <a:pt x="124" y="7"/>
                    </a:moveTo>
                    <a:lnTo>
                      <a:pt x="96" y="0"/>
                    </a:lnTo>
                    <a:lnTo>
                      <a:pt x="0" y="246"/>
                    </a:lnTo>
                    <a:lnTo>
                      <a:pt x="27" y="257"/>
                    </a:lnTo>
                    <a:lnTo>
                      <a:pt x="48" y="264"/>
                    </a:lnTo>
                    <a:lnTo>
                      <a:pt x="69" y="272"/>
                    </a:lnTo>
                    <a:lnTo>
                      <a:pt x="96" y="281"/>
                    </a:lnTo>
                    <a:lnTo>
                      <a:pt x="121" y="291"/>
                    </a:lnTo>
                    <a:lnTo>
                      <a:pt x="145" y="301"/>
                    </a:lnTo>
                    <a:lnTo>
                      <a:pt x="164" y="310"/>
                    </a:lnTo>
                    <a:lnTo>
                      <a:pt x="190" y="322"/>
                    </a:lnTo>
                    <a:lnTo>
                      <a:pt x="211" y="331"/>
                    </a:lnTo>
                    <a:lnTo>
                      <a:pt x="235" y="344"/>
                    </a:lnTo>
                    <a:lnTo>
                      <a:pt x="257" y="355"/>
                    </a:lnTo>
                    <a:lnTo>
                      <a:pt x="280" y="370"/>
                    </a:lnTo>
                    <a:lnTo>
                      <a:pt x="300" y="383"/>
                    </a:lnTo>
                    <a:lnTo>
                      <a:pt x="318" y="394"/>
                    </a:lnTo>
                    <a:lnTo>
                      <a:pt x="334" y="405"/>
                    </a:lnTo>
                    <a:lnTo>
                      <a:pt x="355" y="418"/>
                    </a:lnTo>
                    <a:lnTo>
                      <a:pt x="374" y="432"/>
                    </a:lnTo>
                    <a:lnTo>
                      <a:pt x="395" y="447"/>
                    </a:lnTo>
                    <a:lnTo>
                      <a:pt x="414" y="461"/>
                    </a:lnTo>
                    <a:lnTo>
                      <a:pt x="429" y="471"/>
                    </a:lnTo>
                    <a:lnTo>
                      <a:pt x="447" y="484"/>
                    </a:lnTo>
                    <a:lnTo>
                      <a:pt x="467" y="501"/>
                    </a:lnTo>
                    <a:lnTo>
                      <a:pt x="488" y="521"/>
                    </a:lnTo>
                    <a:lnTo>
                      <a:pt x="516" y="543"/>
                    </a:lnTo>
                    <a:lnTo>
                      <a:pt x="540" y="566"/>
                    </a:lnTo>
                    <a:lnTo>
                      <a:pt x="565" y="590"/>
                    </a:lnTo>
                    <a:lnTo>
                      <a:pt x="590" y="614"/>
                    </a:lnTo>
                    <a:lnTo>
                      <a:pt x="614" y="643"/>
                    </a:lnTo>
                    <a:lnTo>
                      <a:pt x="633" y="665"/>
                    </a:lnTo>
                    <a:lnTo>
                      <a:pt x="652" y="691"/>
                    </a:lnTo>
                    <a:lnTo>
                      <a:pt x="673" y="716"/>
                    </a:lnTo>
                    <a:lnTo>
                      <a:pt x="696" y="747"/>
                    </a:lnTo>
                    <a:lnTo>
                      <a:pt x="718" y="779"/>
                    </a:lnTo>
                    <a:lnTo>
                      <a:pt x="737" y="808"/>
                    </a:lnTo>
                    <a:lnTo>
                      <a:pt x="758" y="842"/>
                    </a:lnTo>
                    <a:lnTo>
                      <a:pt x="779" y="877"/>
                    </a:lnTo>
                    <a:lnTo>
                      <a:pt x="795" y="911"/>
                    </a:lnTo>
                    <a:lnTo>
                      <a:pt x="811" y="943"/>
                    </a:lnTo>
                    <a:lnTo>
                      <a:pt x="826" y="973"/>
                    </a:lnTo>
                    <a:lnTo>
                      <a:pt x="838" y="1002"/>
                    </a:lnTo>
                    <a:lnTo>
                      <a:pt x="853" y="1036"/>
                    </a:lnTo>
                    <a:lnTo>
                      <a:pt x="864" y="1068"/>
                    </a:lnTo>
                    <a:lnTo>
                      <a:pt x="875" y="1100"/>
                    </a:lnTo>
                    <a:lnTo>
                      <a:pt x="887" y="1135"/>
                    </a:lnTo>
                    <a:lnTo>
                      <a:pt x="896" y="1166"/>
                    </a:lnTo>
                    <a:lnTo>
                      <a:pt x="906" y="1203"/>
                    </a:lnTo>
                    <a:lnTo>
                      <a:pt x="916" y="1240"/>
                    </a:lnTo>
                    <a:lnTo>
                      <a:pt x="924" y="1277"/>
                    </a:lnTo>
                    <a:lnTo>
                      <a:pt x="930" y="1315"/>
                    </a:lnTo>
                    <a:lnTo>
                      <a:pt x="936" y="1355"/>
                    </a:lnTo>
                    <a:lnTo>
                      <a:pt x="940" y="1391"/>
                    </a:lnTo>
                    <a:lnTo>
                      <a:pt x="943" y="1428"/>
                    </a:lnTo>
                    <a:lnTo>
                      <a:pt x="944" y="1471"/>
                    </a:lnTo>
                    <a:lnTo>
                      <a:pt x="944" y="1506"/>
                    </a:lnTo>
                    <a:lnTo>
                      <a:pt x="944" y="1550"/>
                    </a:lnTo>
                    <a:lnTo>
                      <a:pt x="853" y="1550"/>
                    </a:lnTo>
                    <a:lnTo>
                      <a:pt x="1065" y="1851"/>
                    </a:lnTo>
                    <a:lnTo>
                      <a:pt x="1296" y="1550"/>
                    </a:lnTo>
                    <a:lnTo>
                      <a:pt x="1208" y="1550"/>
                    </a:lnTo>
                    <a:lnTo>
                      <a:pt x="1208" y="1501"/>
                    </a:lnTo>
                    <a:lnTo>
                      <a:pt x="1206" y="1458"/>
                    </a:lnTo>
                    <a:lnTo>
                      <a:pt x="1203" y="1413"/>
                    </a:lnTo>
                    <a:lnTo>
                      <a:pt x="1200" y="1373"/>
                    </a:lnTo>
                    <a:lnTo>
                      <a:pt x="1197" y="1335"/>
                    </a:lnTo>
                    <a:lnTo>
                      <a:pt x="1192" y="1298"/>
                    </a:lnTo>
                    <a:lnTo>
                      <a:pt x="1185" y="1257"/>
                    </a:lnTo>
                    <a:lnTo>
                      <a:pt x="1179" y="1222"/>
                    </a:lnTo>
                    <a:lnTo>
                      <a:pt x="1173" y="1188"/>
                    </a:lnTo>
                    <a:lnTo>
                      <a:pt x="1164" y="1152"/>
                    </a:lnTo>
                    <a:lnTo>
                      <a:pt x="1153" y="1105"/>
                    </a:lnTo>
                    <a:lnTo>
                      <a:pt x="1144" y="1070"/>
                    </a:lnTo>
                    <a:lnTo>
                      <a:pt x="1132" y="1034"/>
                    </a:lnTo>
                    <a:lnTo>
                      <a:pt x="1121" y="1001"/>
                    </a:lnTo>
                    <a:lnTo>
                      <a:pt x="1107" y="960"/>
                    </a:lnTo>
                    <a:lnTo>
                      <a:pt x="1092" y="924"/>
                    </a:lnTo>
                    <a:lnTo>
                      <a:pt x="1078" y="890"/>
                    </a:lnTo>
                    <a:lnTo>
                      <a:pt x="1063" y="856"/>
                    </a:lnTo>
                    <a:lnTo>
                      <a:pt x="1044" y="818"/>
                    </a:lnTo>
                    <a:lnTo>
                      <a:pt x="1026" y="782"/>
                    </a:lnTo>
                    <a:lnTo>
                      <a:pt x="1010" y="749"/>
                    </a:lnTo>
                    <a:lnTo>
                      <a:pt x="991" y="716"/>
                    </a:lnTo>
                    <a:lnTo>
                      <a:pt x="973" y="688"/>
                    </a:lnTo>
                    <a:lnTo>
                      <a:pt x="954" y="655"/>
                    </a:lnTo>
                    <a:lnTo>
                      <a:pt x="935" y="627"/>
                    </a:lnTo>
                    <a:lnTo>
                      <a:pt x="912" y="593"/>
                    </a:lnTo>
                    <a:lnTo>
                      <a:pt x="890" y="561"/>
                    </a:lnTo>
                    <a:lnTo>
                      <a:pt x="866" y="532"/>
                    </a:lnTo>
                    <a:lnTo>
                      <a:pt x="842" y="503"/>
                    </a:lnTo>
                    <a:lnTo>
                      <a:pt x="819" y="476"/>
                    </a:lnTo>
                    <a:lnTo>
                      <a:pt x="797" y="450"/>
                    </a:lnTo>
                    <a:lnTo>
                      <a:pt x="776" y="428"/>
                    </a:lnTo>
                    <a:lnTo>
                      <a:pt x="749" y="399"/>
                    </a:lnTo>
                    <a:lnTo>
                      <a:pt x="720" y="373"/>
                    </a:lnTo>
                    <a:lnTo>
                      <a:pt x="697" y="350"/>
                    </a:lnTo>
                    <a:lnTo>
                      <a:pt x="670" y="326"/>
                    </a:lnTo>
                    <a:lnTo>
                      <a:pt x="643" y="304"/>
                    </a:lnTo>
                    <a:lnTo>
                      <a:pt x="614" y="280"/>
                    </a:lnTo>
                    <a:lnTo>
                      <a:pt x="585" y="257"/>
                    </a:lnTo>
                    <a:lnTo>
                      <a:pt x="557" y="236"/>
                    </a:lnTo>
                    <a:lnTo>
                      <a:pt x="527" y="212"/>
                    </a:lnTo>
                    <a:lnTo>
                      <a:pt x="501" y="195"/>
                    </a:lnTo>
                    <a:lnTo>
                      <a:pt x="475" y="177"/>
                    </a:lnTo>
                    <a:lnTo>
                      <a:pt x="456" y="166"/>
                    </a:lnTo>
                    <a:lnTo>
                      <a:pt x="440" y="153"/>
                    </a:lnTo>
                    <a:lnTo>
                      <a:pt x="426" y="143"/>
                    </a:lnTo>
                    <a:lnTo>
                      <a:pt x="411" y="137"/>
                    </a:lnTo>
                    <a:lnTo>
                      <a:pt x="395" y="129"/>
                    </a:lnTo>
                    <a:lnTo>
                      <a:pt x="376" y="119"/>
                    </a:lnTo>
                    <a:lnTo>
                      <a:pt x="357" y="110"/>
                    </a:lnTo>
                    <a:lnTo>
                      <a:pt x="339" y="100"/>
                    </a:lnTo>
                    <a:lnTo>
                      <a:pt x="325" y="92"/>
                    </a:lnTo>
                    <a:lnTo>
                      <a:pt x="307" y="82"/>
                    </a:lnTo>
                    <a:lnTo>
                      <a:pt x="288" y="73"/>
                    </a:lnTo>
                    <a:lnTo>
                      <a:pt x="268" y="65"/>
                    </a:lnTo>
                    <a:lnTo>
                      <a:pt x="247" y="53"/>
                    </a:lnTo>
                    <a:lnTo>
                      <a:pt x="230" y="47"/>
                    </a:lnTo>
                    <a:lnTo>
                      <a:pt x="214" y="39"/>
                    </a:lnTo>
                    <a:lnTo>
                      <a:pt x="194" y="33"/>
                    </a:lnTo>
                    <a:lnTo>
                      <a:pt x="175" y="25"/>
                    </a:lnTo>
                    <a:lnTo>
                      <a:pt x="156" y="18"/>
                    </a:lnTo>
                    <a:lnTo>
                      <a:pt x="141" y="13"/>
                    </a:lnTo>
                    <a:lnTo>
                      <a:pt x="124" y="7"/>
                    </a:lnTo>
                    <a:close/>
                  </a:path>
                </a:pathLst>
              </a:custGeom>
              <a:solidFill>
                <a:srgbClr val="0000FF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48" name="Freeform 9"/>
              <p:cNvSpPr>
                <a:spLocks/>
              </p:cNvSpPr>
              <p:nvPr/>
            </p:nvSpPr>
            <p:spPr bwMode="auto">
              <a:xfrm rot="-693612">
                <a:off x="696" y="497"/>
                <a:ext cx="2075" cy="1469"/>
              </a:xfrm>
              <a:custGeom>
                <a:avLst/>
                <a:gdLst>
                  <a:gd name="T0" fmla="*/ 2943 w 1845"/>
                  <a:gd name="T1" fmla="*/ 28312 h 1267"/>
                  <a:gd name="T2" fmla="*/ 3122 w 1845"/>
                  <a:gd name="T3" fmla="*/ 27351 h 1267"/>
                  <a:gd name="T4" fmla="*/ 3353 w 1845"/>
                  <a:gd name="T5" fmla="*/ 26237 h 1267"/>
                  <a:gd name="T6" fmla="*/ 3583 w 1845"/>
                  <a:gd name="T7" fmla="*/ 25267 h 1267"/>
                  <a:gd name="T8" fmla="*/ 3801 w 1845"/>
                  <a:gd name="T9" fmla="*/ 24208 h 1267"/>
                  <a:gd name="T10" fmla="*/ 4105 w 1845"/>
                  <a:gd name="T11" fmla="*/ 23176 h 1267"/>
                  <a:gd name="T12" fmla="*/ 4432 w 1845"/>
                  <a:gd name="T13" fmla="*/ 22201 h 1267"/>
                  <a:gd name="T14" fmla="*/ 4706 w 1845"/>
                  <a:gd name="T15" fmla="*/ 21398 h 1267"/>
                  <a:gd name="T16" fmla="*/ 5014 w 1845"/>
                  <a:gd name="T17" fmla="*/ 20550 h 1267"/>
                  <a:gd name="T18" fmla="*/ 5365 w 1845"/>
                  <a:gd name="T19" fmla="*/ 19665 h 1267"/>
                  <a:gd name="T20" fmla="*/ 5618 w 1845"/>
                  <a:gd name="T21" fmla="*/ 18943 h 1267"/>
                  <a:gd name="T22" fmla="*/ 6055 w 1845"/>
                  <a:gd name="T23" fmla="*/ 18008 h 1267"/>
                  <a:gd name="T24" fmla="*/ 6576 w 1845"/>
                  <a:gd name="T25" fmla="*/ 16878 h 1267"/>
                  <a:gd name="T26" fmla="*/ 7160 w 1845"/>
                  <a:gd name="T27" fmla="*/ 15740 h 1267"/>
                  <a:gd name="T28" fmla="*/ 7761 w 1845"/>
                  <a:gd name="T29" fmla="*/ 14769 h 1267"/>
                  <a:gd name="T30" fmla="*/ 8380 w 1845"/>
                  <a:gd name="T31" fmla="*/ 13867 h 1267"/>
                  <a:gd name="T32" fmla="*/ 9097 w 1845"/>
                  <a:gd name="T33" fmla="*/ 12886 h 1267"/>
                  <a:gd name="T34" fmla="*/ 9846 w 1845"/>
                  <a:gd name="T35" fmla="*/ 11960 h 1267"/>
                  <a:gd name="T36" fmla="*/ 10665 w 1845"/>
                  <a:gd name="T37" fmla="*/ 11150 h 1267"/>
                  <a:gd name="T38" fmla="*/ 11370 w 1845"/>
                  <a:gd name="T39" fmla="*/ 10499 h 1267"/>
                  <a:gd name="T40" fmla="*/ 12123 w 1845"/>
                  <a:gd name="T41" fmla="*/ 9832 h 1267"/>
                  <a:gd name="T42" fmla="*/ 12884 w 1845"/>
                  <a:gd name="T43" fmla="*/ 9359 h 1267"/>
                  <a:gd name="T44" fmla="*/ 13658 w 1845"/>
                  <a:gd name="T45" fmla="*/ 8873 h 1267"/>
                  <a:gd name="T46" fmla="*/ 14544 w 1845"/>
                  <a:gd name="T47" fmla="*/ 8456 h 1267"/>
                  <a:gd name="T48" fmla="*/ 15427 w 1845"/>
                  <a:gd name="T49" fmla="*/ 8117 h 1267"/>
                  <a:gd name="T50" fmla="*/ 16319 w 1845"/>
                  <a:gd name="T51" fmla="*/ 7949 h 1267"/>
                  <a:gd name="T52" fmla="*/ 17252 w 1845"/>
                  <a:gd name="T53" fmla="*/ 7822 h 1267"/>
                  <a:gd name="T54" fmla="*/ 18188 w 1845"/>
                  <a:gd name="T55" fmla="*/ 7822 h 1267"/>
                  <a:gd name="T56" fmla="*/ 21750 w 1845"/>
                  <a:gd name="T57" fmla="*/ 5143 h 1267"/>
                  <a:gd name="T58" fmla="*/ 18188 w 1845"/>
                  <a:gd name="T59" fmla="*/ 1948 h 1267"/>
                  <a:gd name="T60" fmla="*/ 17126 w 1845"/>
                  <a:gd name="T61" fmla="*/ 1956 h 1267"/>
                  <a:gd name="T62" fmla="*/ 16085 w 1845"/>
                  <a:gd name="T63" fmla="*/ 2132 h 1267"/>
                  <a:gd name="T64" fmla="*/ 15228 w 1845"/>
                  <a:gd name="T65" fmla="*/ 2300 h 1267"/>
                  <a:gd name="T66" fmla="*/ 14302 w 1845"/>
                  <a:gd name="T67" fmla="*/ 2586 h 1267"/>
                  <a:gd name="T68" fmla="*/ 13508 w 1845"/>
                  <a:gd name="T69" fmla="*/ 2893 h 1267"/>
                  <a:gd name="T70" fmla="*/ 12541 w 1845"/>
                  <a:gd name="T71" fmla="*/ 3354 h 1267"/>
                  <a:gd name="T72" fmla="*/ 11718 w 1845"/>
                  <a:gd name="T73" fmla="*/ 3873 h 1267"/>
                  <a:gd name="T74" fmla="*/ 10810 w 1845"/>
                  <a:gd name="T75" fmla="*/ 4492 h 1267"/>
                  <a:gd name="T76" fmla="*/ 10006 w 1845"/>
                  <a:gd name="T77" fmla="*/ 5179 h 1267"/>
                  <a:gd name="T78" fmla="*/ 9145 w 1845"/>
                  <a:gd name="T79" fmla="*/ 6005 h 1267"/>
                  <a:gd name="T80" fmla="*/ 8380 w 1845"/>
                  <a:gd name="T81" fmla="*/ 6765 h 1267"/>
                  <a:gd name="T82" fmla="*/ 7647 w 1845"/>
                  <a:gd name="T83" fmla="*/ 7598 h 1267"/>
                  <a:gd name="T84" fmla="*/ 6902 w 1845"/>
                  <a:gd name="T85" fmla="*/ 8546 h 1267"/>
                  <a:gd name="T86" fmla="*/ 6197 w 1845"/>
                  <a:gd name="T87" fmla="*/ 9586 h 1267"/>
                  <a:gd name="T88" fmla="*/ 5520 w 1845"/>
                  <a:gd name="T89" fmla="*/ 10618 h 1267"/>
                  <a:gd name="T90" fmla="*/ 4945 w 1845"/>
                  <a:gd name="T91" fmla="*/ 11593 h 1267"/>
                  <a:gd name="T92" fmla="*/ 4314 w 1845"/>
                  <a:gd name="T93" fmla="*/ 12843 h 1267"/>
                  <a:gd name="T94" fmla="*/ 3771 w 1845"/>
                  <a:gd name="T95" fmla="*/ 13941 h 1267"/>
                  <a:gd name="T96" fmla="*/ 3212 w 1845"/>
                  <a:gd name="T97" fmla="*/ 15222 h 1267"/>
                  <a:gd name="T98" fmla="*/ 2700 w 1845"/>
                  <a:gd name="T99" fmla="*/ 16466 h 1267"/>
                  <a:gd name="T100" fmla="*/ 2210 w 1845"/>
                  <a:gd name="T101" fmla="*/ 17716 h 1267"/>
                  <a:gd name="T102" fmla="*/ 1874 w 1845"/>
                  <a:gd name="T103" fmla="*/ 18669 h 1267"/>
                  <a:gd name="T104" fmla="*/ 1589 w 1845"/>
                  <a:gd name="T105" fmla="*/ 19416 h 1267"/>
                  <a:gd name="T106" fmla="*/ 1411 w 1845"/>
                  <a:gd name="T107" fmla="*/ 20084 h 1267"/>
                  <a:gd name="T108" fmla="*/ 1203 w 1845"/>
                  <a:gd name="T109" fmla="*/ 20950 h 1267"/>
                  <a:gd name="T110" fmla="*/ 993 w 1845"/>
                  <a:gd name="T111" fmla="*/ 21613 h 1267"/>
                  <a:gd name="T112" fmla="*/ 781 w 1845"/>
                  <a:gd name="T113" fmla="*/ 22495 h 1267"/>
                  <a:gd name="T114" fmla="*/ 530 w 1845"/>
                  <a:gd name="T115" fmla="*/ 23395 h 1267"/>
                  <a:gd name="T116" fmla="*/ 372 w 1845"/>
                  <a:gd name="T117" fmla="*/ 24127 h 1267"/>
                  <a:gd name="T118" fmla="*/ 201 w 1845"/>
                  <a:gd name="T119" fmla="*/ 24992 h 1267"/>
                  <a:gd name="T120" fmla="*/ 69 w 1845"/>
                  <a:gd name="T121" fmla="*/ 25752 h 12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45"/>
                  <a:gd name="T184" fmla="*/ 0 h 1267"/>
                  <a:gd name="T185" fmla="*/ 1845 w 1845"/>
                  <a:gd name="T186" fmla="*/ 1267 h 12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45" h="1267">
                    <a:moveTo>
                      <a:pt x="0" y="1170"/>
                    </a:moveTo>
                    <a:lnTo>
                      <a:pt x="250" y="1267"/>
                    </a:lnTo>
                    <a:lnTo>
                      <a:pt x="257" y="1246"/>
                    </a:lnTo>
                    <a:lnTo>
                      <a:pt x="265" y="1225"/>
                    </a:lnTo>
                    <a:lnTo>
                      <a:pt x="274" y="1198"/>
                    </a:lnTo>
                    <a:lnTo>
                      <a:pt x="284" y="1174"/>
                    </a:lnTo>
                    <a:lnTo>
                      <a:pt x="294" y="1149"/>
                    </a:lnTo>
                    <a:lnTo>
                      <a:pt x="303" y="1130"/>
                    </a:lnTo>
                    <a:lnTo>
                      <a:pt x="314" y="1104"/>
                    </a:lnTo>
                    <a:lnTo>
                      <a:pt x="324" y="1084"/>
                    </a:lnTo>
                    <a:lnTo>
                      <a:pt x="337" y="1060"/>
                    </a:lnTo>
                    <a:lnTo>
                      <a:pt x="348" y="1037"/>
                    </a:lnTo>
                    <a:lnTo>
                      <a:pt x="363" y="1015"/>
                    </a:lnTo>
                    <a:lnTo>
                      <a:pt x="375" y="994"/>
                    </a:lnTo>
                    <a:lnTo>
                      <a:pt x="387" y="976"/>
                    </a:lnTo>
                    <a:lnTo>
                      <a:pt x="398" y="958"/>
                    </a:lnTo>
                    <a:lnTo>
                      <a:pt x="411" y="939"/>
                    </a:lnTo>
                    <a:lnTo>
                      <a:pt x="425" y="920"/>
                    </a:lnTo>
                    <a:lnTo>
                      <a:pt x="440" y="899"/>
                    </a:lnTo>
                    <a:lnTo>
                      <a:pt x="454" y="880"/>
                    </a:lnTo>
                    <a:lnTo>
                      <a:pt x="464" y="865"/>
                    </a:lnTo>
                    <a:lnTo>
                      <a:pt x="477" y="848"/>
                    </a:lnTo>
                    <a:lnTo>
                      <a:pt x="494" y="827"/>
                    </a:lnTo>
                    <a:lnTo>
                      <a:pt x="514" y="806"/>
                    </a:lnTo>
                    <a:lnTo>
                      <a:pt x="536" y="779"/>
                    </a:lnTo>
                    <a:lnTo>
                      <a:pt x="559" y="755"/>
                    </a:lnTo>
                    <a:lnTo>
                      <a:pt x="583" y="729"/>
                    </a:lnTo>
                    <a:lnTo>
                      <a:pt x="607" y="705"/>
                    </a:lnTo>
                    <a:lnTo>
                      <a:pt x="636" y="681"/>
                    </a:lnTo>
                    <a:lnTo>
                      <a:pt x="658" y="661"/>
                    </a:lnTo>
                    <a:lnTo>
                      <a:pt x="682" y="642"/>
                    </a:lnTo>
                    <a:lnTo>
                      <a:pt x="710" y="621"/>
                    </a:lnTo>
                    <a:lnTo>
                      <a:pt x="740" y="599"/>
                    </a:lnTo>
                    <a:lnTo>
                      <a:pt x="772" y="576"/>
                    </a:lnTo>
                    <a:lnTo>
                      <a:pt x="801" y="557"/>
                    </a:lnTo>
                    <a:lnTo>
                      <a:pt x="835" y="536"/>
                    </a:lnTo>
                    <a:lnTo>
                      <a:pt x="870" y="515"/>
                    </a:lnTo>
                    <a:lnTo>
                      <a:pt x="904" y="499"/>
                    </a:lnTo>
                    <a:lnTo>
                      <a:pt x="936" y="483"/>
                    </a:lnTo>
                    <a:lnTo>
                      <a:pt x="966" y="469"/>
                    </a:lnTo>
                    <a:lnTo>
                      <a:pt x="995" y="456"/>
                    </a:lnTo>
                    <a:lnTo>
                      <a:pt x="1029" y="441"/>
                    </a:lnTo>
                    <a:lnTo>
                      <a:pt x="1061" y="430"/>
                    </a:lnTo>
                    <a:lnTo>
                      <a:pt x="1093" y="419"/>
                    </a:lnTo>
                    <a:lnTo>
                      <a:pt x="1129" y="408"/>
                    </a:lnTo>
                    <a:lnTo>
                      <a:pt x="1159" y="398"/>
                    </a:lnTo>
                    <a:lnTo>
                      <a:pt x="1196" y="388"/>
                    </a:lnTo>
                    <a:lnTo>
                      <a:pt x="1233" y="379"/>
                    </a:lnTo>
                    <a:lnTo>
                      <a:pt x="1270" y="371"/>
                    </a:lnTo>
                    <a:lnTo>
                      <a:pt x="1309" y="364"/>
                    </a:lnTo>
                    <a:lnTo>
                      <a:pt x="1349" y="358"/>
                    </a:lnTo>
                    <a:lnTo>
                      <a:pt x="1384" y="355"/>
                    </a:lnTo>
                    <a:lnTo>
                      <a:pt x="1421" y="352"/>
                    </a:lnTo>
                    <a:lnTo>
                      <a:pt x="1464" y="350"/>
                    </a:lnTo>
                    <a:lnTo>
                      <a:pt x="1500" y="350"/>
                    </a:lnTo>
                    <a:lnTo>
                      <a:pt x="1543" y="350"/>
                    </a:lnTo>
                    <a:lnTo>
                      <a:pt x="1543" y="441"/>
                    </a:lnTo>
                    <a:lnTo>
                      <a:pt x="1845" y="230"/>
                    </a:lnTo>
                    <a:lnTo>
                      <a:pt x="1543" y="0"/>
                    </a:lnTo>
                    <a:lnTo>
                      <a:pt x="1543" y="87"/>
                    </a:lnTo>
                    <a:lnTo>
                      <a:pt x="1495" y="87"/>
                    </a:lnTo>
                    <a:lnTo>
                      <a:pt x="1452" y="88"/>
                    </a:lnTo>
                    <a:lnTo>
                      <a:pt x="1407" y="92"/>
                    </a:lnTo>
                    <a:lnTo>
                      <a:pt x="1366" y="95"/>
                    </a:lnTo>
                    <a:lnTo>
                      <a:pt x="1328" y="98"/>
                    </a:lnTo>
                    <a:lnTo>
                      <a:pt x="1291" y="103"/>
                    </a:lnTo>
                    <a:lnTo>
                      <a:pt x="1251" y="109"/>
                    </a:lnTo>
                    <a:lnTo>
                      <a:pt x="1215" y="116"/>
                    </a:lnTo>
                    <a:lnTo>
                      <a:pt x="1182" y="122"/>
                    </a:lnTo>
                    <a:lnTo>
                      <a:pt x="1145" y="130"/>
                    </a:lnTo>
                    <a:lnTo>
                      <a:pt x="1098" y="141"/>
                    </a:lnTo>
                    <a:lnTo>
                      <a:pt x="1063" y="151"/>
                    </a:lnTo>
                    <a:lnTo>
                      <a:pt x="1028" y="162"/>
                    </a:lnTo>
                    <a:lnTo>
                      <a:pt x="994" y="173"/>
                    </a:lnTo>
                    <a:lnTo>
                      <a:pt x="954" y="188"/>
                    </a:lnTo>
                    <a:lnTo>
                      <a:pt x="917" y="202"/>
                    </a:lnTo>
                    <a:lnTo>
                      <a:pt x="883" y="217"/>
                    </a:lnTo>
                    <a:lnTo>
                      <a:pt x="849" y="231"/>
                    </a:lnTo>
                    <a:lnTo>
                      <a:pt x="811" y="250"/>
                    </a:lnTo>
                    <a:lnTo>
                      <a:pt x="775" y="268"/>
                    </a:lnTo>
                    <a:lnTo>
                      <a:pt x="742" y="284"/>
                    </a:lnTo>
                    <a:lnTo>
                      <a:pt x="710" y="303"/>
                    </a:lnTo>
                    <a:lnTo>
                      <a:pt x="679" y="319"/>
                    </a:lnTo>
                    <a:lnTo>
                      <a:pt x="649" y="340"/>
                    </a:lnTo>
                    <a:lnTo>
                      <a:pt x="620" y="360"/>
                    </a:lnTo>
                    <a:lnTo>
                      <a:pt x="586" y="382"/>
                    </a:lnTo>
                    <a:lnTo>
                      <a:pt x="554" y="405"/>
                    </a:lnTo>
                    <a:lnTo>
                      <a:pt x="525" y="429"/>
                    </a:lnTo>
                    <a:lnTo>
                      <a:pt x="496" y="453"/>
                    </a:lnTo>
                    <a:lnTo>
                      <a:pt x="469" y="475"/>
                    </a:lnTo>
                    <a:lnTo>
                      <a:pt x="443" y="498"/>
                    </a:lnTo>
                    <a:lnTo>
                      <a:pt x="420" y="519"/>
                    </a:lnTo>
                    <a:lnTo>
                      <a:pt x="392" y="546"/>
                    </a:lnTo>
                    <a:lnTo>
                      <a:pt x="366" y="575"/>
                    </a:lnTo>
                    <a:lnTo>
                      <a:pt x="343" y="597"/>
                    </a:lnTo>
                    <a:lnTo>
                      <a:pt x="319" y="624"/>
                    </a:lnTo>
                    <a:lnTo>
                      <a:pt x="297" y="652"/>
                    </a:lnTo>
                    <a:lnTo>
                      <a:pt x="273" y="681"/>
                    </a:lnTo>
                    <a:lnTo>
                      <a:pt x="250" y="710"/>
                    </a:lnTo>
                    <a:lnTo>
                      <a:pt x="229" y="737"/>
                    </a:lnTo>
                    <a:lnTo>
                      <a:pt x="205" y="767"/>
                    </a:lnTo>
                    <a:lnTo>
                      <a:pt x="188" y="793"/>
                    </a:lnTo>
                    <a:lnTo>
                      <a:pt x="170" y="819"/>
                    </a:lnTo>
                    <a:lnTo>
                      <a:pt x="159" y="836"/>
                    </a:lnTo>
                    <a:lnTo>
                      <a:pt x="146" y="854"/>
                    </a:lnTo>
                    <a:lnTo>
                      <a:pt x="136" y="869"/>
                    </a:lnTo>
                    <a:lnTo>
                      <a:pt x="130" y="883"/>
                    </a:lnTo>
                    <a:lnTo>
                      <a:pt x="120" y="899"/>
                    </a:lnTo>
                    <a:lnTo>
                      <a:pt x="112" y="918"/>
                    </a:lnTo>
                    <a:lnTo>
                      <a:pt x="102" y="938"/>
                    </a:lnTo>
                    <a:lnTo>
                      <a:pt x="93" y="954"/>
                    </a:lnTo>
                    <a:lnTo>
                      <a:pt x="85" y="968"/>
                    </a:lnTo>
                    <a:lnTo>
                      <a:pt x="75" y="987"/>
                    </a:lnTo>
                    <a:lnTo>
                      <a:pt x="66" y="1007"/>
                    </a:lnTo>
                    <a:lnTo>
                      <a:pt x="57" y="1026"/>
                    </a:lnTo>
                    <a:lnTo>
                      <a:pt x="46" y="1047"/>
                    </a:lnTo>
                    <a:lnTo>
                      <a:pt x="40" y="1064"/>
                    </a:lnTo>
                    <a:lnTo>
                      <a:pt x="32" y="1080"/>
                    </a:lnTo>
                    <a:lnTo>
                      <a:pt x="25" y="1100"/>
                    </a:lnTo>
                    <a:lnTo>
                      <a:pt x="17" y="1119"/>
                    </a:lnTo>
                    <a:lnTo>
                      <a:pt x="11" y="1138"/>
                    </a:lnTo>
                    <a:lnTo>
                      <a:pt x="6" y="1153"/>
                    </a:lnTo>
                    <a:lnTo>
                      <a:pt x="0" y="1170"/>
                    </a:lnTo>
                    <a:close/>
                  </a:path>
                </a:pathLst>
              </a:custGeom>
              <a:solidFill>
                <a:srgbClr val="FF00FF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49" name="Freeform 10"/>
              <p:cNvSpPr>
                <a:spLocks/>
              </p:cNvSpPr>
              <p:nvPr/>
            </p:nvSpPr>
            <p:spPr bwMode="auto">
              <a:xfrm rot="-693612">
                <a:off x="2521" y="2586"/>
                <a:ext cx="2076" cy="1470"/>
              </a:xfrm>
              <a:custGeom>
                <a:avLst/>
                <a:gdLst>
                  <a:gd name="T0" fmla="*/ 18999 w 1845"/>
                  <a:gd name="T1" fmla="*/ 0 h 1268"/>
                  <a:gd name="T2" fmla="*/ 18825 w 1845"/>
                  <a:gd name="T3" fmla="*/ 930 h 1268"/>
                  <a:gd name="T4" fmla="*/ 18574 w 1845"/>
                  <a:gd name="T5" fmla="*/ 2073 h 1268"/>
                  <a:gd name="T6" fmla="*/ 18362 w 1845"/>
                  <a:gd name="T7" fmla="*/ 3035 h 1268"/>
                  <a:gd name="T8" fmla="*/ 18102 w 1845"/>
                  <a:gd name="T9" fmla="*/ 4078 h 1268"/>
                  <a:gd name="T10" fmla="*/ 17819 w 1845"/>
                  <a:gd name="T11" fmla="*/ 5099 h 1268"/>
                  <a:gd name="T12" fmla="*/ 17504 w 1845"/>
                  <a:gd name="T13" fmla="*/ 6046 h 1268"/>
                  <a:gd name="T14" fmla="*/ 17231 w 1845"/>
                  <a:gd name="T15" fmla="*/ 6867 h 1268"/>
                  <a:gd name="T16" fmla="*/ 16910 w 1845"/>
                  <a:gd name="T17" fmla="*/ 7717 h 1268"/>
                  <a:gd name="T18" fmla="*/ 16555 w 1845"/>
                  <a:gd name="T19" fmla="*/ 8608 h 1268"/>
                  <a:gd name="T20" fmla="*/ 16293 w 1845"/>
                  <a:gd name="T21" fmla="*/ 9351 h 1268"/>
                  <a:gd name="T22" fmla="*/ 15857 w 1845"/>
                  <a:gd name="T23" fmla="*/ 10241 h 1268"/>
                  <a:gd name="T24" fmla="*/ 15314 w 1845"/>
                  <a:gd name="T25" fmla="*/ 11430 h 1268"/>
                  <a:gd name="T26" fmla="*/ 14735 w 1845"/>
                  <a:gd name="T27" fmla="*/ 12496 h 1268"/>
                  <a:gd name="T28" fmla="*/ 14136 w 1845"/>
                  <a:gd name="T29" fmla="*/ 13482 h 1268"/>
                  <a:gd name="T30" fmla="*/ 13532 w 1845"/>
                  <a:gd name="T31" fmla="*/ 14379 h 1268"/>
                  <a:gd name="T32" fmla="*/ 12765 w 1845"/>
                  <a:gd name="T33" fmla="*/ 15365 h 1268"/>
                  <a:gd name="T34" fmla="*/ 12026 w 1845"/>
                  <a:gd name="T35" fmla="*/ 16264 h 1268"/>
                  <a:gd name="T36" fmla="*/ 11206 w 1845"/>
                  <a:gd name="T37" fmla="*/ 17100 h 1268"/>
                  <a:gd name="T38" fmla="*/ 10464 w 1845"/>
                  <a:gd name="T39" fmla="*/ 17759 h 1268"/>
                  <a:gd name="T40" fmla="*/ 9707 w 1845"/>
                  <a:gd name="T41" fmla="*/ 18389 h 1268"/>
                  <a:gd name="T42" fmla="*/ 8953 w 1845"/>
                  <a:gd name="T43" fmla="*/ 18864 h 1268"/>
                  <a:gd name="T44" fmla="*/ 8169 w 1845"/>
                  <a:gd name="T45" fmla="*/ 19340 h 1268"/>
                  <a:gd name="T46" fmla="*/ 7292 w 1845"/>
                  <a:gd name="T47" fmla="*/ 19770 h 1268"/>
                  <a:gd name="T48" fmla="*/ 6381 w 1845"/>
                  <a:gd name="T49" fmla="*/ 20127 h 1268"/>
                  <a:gd name="T50" fmla="*/ 5492 w 1845"/>
                  <a:gd name="T51" fmla="*/ 20297 h 1268"/>
                  <a:gd name="T52" fmla="*/ 4540 w 1845"/>
                  <a:gd name="T53" fmla="*/ 20401 h 1268"/>
                  <a:gd name="T54" fmla="*/ 3606 w 1845"/>
                  <a:gd name="T55" fmla="*/ 20401 h 1268"/>
                  <a:gd name="T56" fmla="*/ 0 w 1845"/>
                  <a:gd name="T57" fmla="*/ 23108 h 1268"/>
                  <a:gd name="T58" fmla="*/ 3606 w 1845"/>
                  <a:gd name="T59" fmla="*/ 26290 h 1268"/>
                  <a:gd name="T60" fmla="*/ 4681 w 1845"/>
                  <a:gd name="T61" fmla="*/ 26261 h 1268"/>
                  <a:gd name="T62" fmla="*/ 5701 w 1845"/>
                  <a:gd name="T63" fmla="*/ 26115 h 1268"/>
                  <a:gd name="T64" fmla="*/ 6590 w 1845"/>
                  <a:gd name="T65" fmla="*/ 25935 h 1268"/>
                  <a:gd name="T66" fmla="*/ 7503 w 1845"/>
                  <a:gd name="T67" fmla="*/ 25648 h 1268"/>
                  <a:gd name="T68" fmla="*/ 8339 w 1845"/>
                  <a:gd name="T69" fmla="*/ 25316 h 1268"/>
                  <a:gd name="T70" fmla="*/ 9320 w 1845"/>
                  <a:gd name="T71" fmla="*/ 24861 h 1268"/>
                  <a:gd name="T72" fmla="*/ 10138 w 1845"/>
                  <a:gd name="T73" fmla="*/ 24354 h 1268"/>
                  <a:gd name="T74" fmla="*/ 11053 w 1845"/>
                  <a:gd name="T75" fmla="*/ 23724 h 1268"/>
                  <a:gd name="T76" fmla="*/ 11869 w 1845"/>
                  <a:gd name="T77" fmla="*/ 23074 h 1268"/>
                  <a:gd name="T78" fmla="*/ 12751 w 1845"/>
                  <a:gd name="T79" fmla="*/ 22245 h 1268"/>
                  <a:gd name="T80" fmla="*/ 13532 w 1845"/>
                  <a:gd name="T81" fmla="*/ 21456 h 1268"/>
                  <a:gd name="T82" fmla="*/ 14259 w 1845"/>
                  <a:gd name="T83" fmla="*/ 20646 h 1268"/>
                  <a:gd name="T84" fmla="*/ 14996 w 1845"/>
                  <a:gd name="T85" fmla="*/ 19691 h 1268"/>
                  <a:gd name="T86" fmla="*/ 15707 w 1845"/>
                  <a:gd name="T87" fmla="*/ 18665 h 1268"/>
                  <a:gd name="T88" fmla="*/ 16384 w 1845"/>
                  <a:gd name="T89" fmla="*/ 17617 h 1268"/>
                  <a:gd name="T90" fmla="*/ 16967 w 1845"/>
                  <a:gd name="T91" fmla="*/ 16670 h 1268"/>
                  <a:gd name="T92" fmla="*/ 17614 w 1845"/>
                  <a:gd name="T93" fmla="*/ 15416 h 1268"/>
                  <a:gd name="T94" fmla="*/ 18170 w 1845"/>
                  <a:gd name="T95" fmla="*/ 14310 h 1268"/>
                  <a:gd name="T96" fmla="*/ 18709 w 1845"/>
                  <a:gd name="T97" fmla="*/ 13029 h 1268"/>
                  <a:gd name="T98" fmla="*/ 19243 w 1845"/>
                  <a:gd name="T99" fmla="*/ 11779 h 1268"/>
                  <a:gd name="T100" fmla="*/ 19727 w 1845"/>
                  <a:gd name="T101" fmla="*/ 10543 h 1268"/>
                  <a:gd name="T102" fmla="*/ 20076 w 1845"/>
                  <a:gd name="T103" fmla="*/ 9596 h 1268"/>
                  <a:gd name="T104" fmla="*/ 20355 w 1845"/>
                  <a:gd name="T105" fmla="*/ 8868 h 1268"/>
                  <a:gd name="T106" fmla="*/ 20541 w 1845"/>
                  <a:gd name="T107" fmla="*/ 8194 h 1268"/>
                  <a:gd name="T108" fmla="*/ 20761 w 1845"/>
                  <a:gd name="T109" fmla="*/ 7335 h 1268"/>
                  <a:gd name="T110" fmla="*/ 20952 w 1845"/>
                  <a:gd name="T111" fmla="*/ 6632 h 1268"/>
                  <a:gd name="T112" fmla="*/ 21199 w 1845"/>
                  <a:gd name="T113" fmla="*/ 5809 h 1268"/>
                  <a:gd name="T114" fmla="*/ 21418 w 1845"/>
                  <a:gd name="T115" fmla="*/ 4878 h 1268"/>
                  <a:gd name="T116" fmla="*/ 21576 w 1845"/>
                  <a:gd name="T117" fmla="*/ 4150 h 1268"/>
                  <a:gd name="T118" fmla="*/ 21776 w 1845"/>
                  <a:gd name="T119" fmla="*/ 3263 h 1268"/>
                  <a:gd name="T120" fmla="*/ 21890 w 1845"/>
                  <a:gd name="T121" fmla="*/ 2537 h 1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45"/>
                  <a:gd name="T184" fmla="*/ 0 h 1268"/>
                  <a:gd name="T185" fmla="*/ 1845 w 1845"/>
                  <a:gd name="T186" fmla="*/ 1268 h 1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45" h="1268">
                    <a:moveTo>
                      <a:pt x="1845" y="96"/>
                    </a:moveTo>
                    <a:lnTo>
                      <a:pt x="1595" y="0"/>
                    </a:lnTo>
                    <a:lnTo>
                      <a:pt x="1588" y="20"/>
                    </a:lnTo>
                    <a:lnTo>
                      <a:pt x="1580" y="41"/>
                    </a:lnTo>
                    <a:lnTo>
                      <a:pt x="1571" y="69"/>
                    </a:lnTo>
                    <a:lnTo>
                      <a:pt x="1561" y="93"/>
                    </a:lnTo>
                    <a:lnTo>
                      <a:pt x="1551" y="117"/>
                    </a:lnTo>
                    <a:lnTo>
                      <a:pt x="1542" y="136"/>
                    </a:lnTo>
                    <a:lnTo>
                      <a:pt x="1531" y="162"/>
                    </a:lnTo>
                    <a:lnTo>
                      <a:pt x="1521" y="183"/>
                    </a:lnTo>
                    <a:lnTo>
                      <a:pt x="1508" y="207"/>
                    </a:lnTo>
                    <a:lnTo>
                      <a:pt x="1497" y="229"/>
                    </a:lnTo>
                    <a:lnTo>
                      <a:pt x="1482" y="252"/>
                    </a:lnTo>
                    <a:lnTo>
                      <a:pt x="1470" y="272"/>
                    </a:lnTo>
                    <a:lnTo>
                      <a:pt x="1458" y="290"/>
                    </a:lnTo>
                    <a:lnTo>
                      <a:pt x="1447" y="308"/>
                    </a:lnTo>
                    <a:lnTo>
                      <a:pt x="1434" y="327"/>
                    </a:lnTo>
                    <a:lnTo>
                      <a:pt x="1420" y="346"/>
                    </a:lnTo>
                    <a:lnTo>
                      <a:pt x="1405" y="367"/>
                    </a:lnTo>
                    <a:lnTo>
                      <a:pt x="1391" y="386"/>
                    </a:lnTo>
                    <a:lnTo>
                      <a:pt x="1381" y="401"/>
                    </a:lnTo>
                    <a:lnTo>
                      <a:pt x="1368" y="419"/>
                    </a:lnTo>
                    <a:lnTo>
                      <a:pt x="1351" y="439"/>
                    </a:lnTo>
                    <a:lnTo>
                      <a:pt x="1331" y="460"/>
                    </a:lnTo>
                    <a:lnTo>
                      <a:pt x="1309" y="488"/>
                    </a:lnTo>
                    <a:lnTo>
                      <a:pt x="1286" y="512"/>
                    </a:lnTo>
                    <a:lnTo>
                      <a:pt x="1262" y="537"/>
                    </a:lnTo>
                    <a:lnTo>
                      <a:pt x="1238" y="561"/>
                    </a:lnTo>
                    <a:lnTo>
                      <a:pt x="1209" y="586"/>
                    </a:lnTo>
                    <a:lnTo>
                      <a:pt x="1187" y="605"/>
                    </a:lnTo>
                    <a:lnTo>
                      <a:pt x="1163" y="624"/>
                    </a:lnTo>
                    <a:lnTo>
                      <a:pt x="1136" y="645"/>
                    </a:lnTo>
                    <a:lnTo>
                      <a:pt x="1105" y="667"/>
                    </a:lnTo>
                    <a:lnTo>
                      <a:pt x="1073" y="690"/>
                    </a:lnTo>
                    <a:lnTo>
                      <a:pt x="1044" y="709"/>
                    </a:lnTo>
                    <a:lnTo>
                      <a:pt x="1010" y="730"/>
                    </a:lnTo>
                    <a:lnTo>
                      <a:pt x="975" y="751"/>
                    </a:lnTo>
                    <a:lnTo>
                      <a:pt x="941" y="767"/>
                    </a:lnTo>
                    <a:lnTo>
                      <a:pt x="909" y="783"/>
                    </a:lnTo>
                    <a:lnTo>
                      <a:pt x="879" y="797"/>
                    </a:lnTo>
                    <a:lnTo>
                      <a:pt x="850" y="810"/>
                    </a:lnTo>
                    <a:lnTo>
                      <a:pt x="816" y="825"/>
                    </a:lnTo>
                    <a:lnTo>
                      <a:pt x="784" y="836"/>
                    </a:lnTo>
                    <a:lnTo>
                      <a:pt x="752" y="847"/>
                    </a:lnTo>
                    <a:lnTo>
                      <a:pt x="716" y="858"/>
                    </a:lnTo>
                    <a:lnTo>
                      <a:pt x="686" y="868"/>
                    </a:lnTo>
                    <a:lnTo>
                      <a:pt x="649" y="878"/>
                    </a:lnTo>
                    <a:lnTo>
                      <a:pt x="612" y="887"/>
                    </a:lnTo>
                    <a:lnTo>
                      <a:pt x="575" y="895"/>
                    </a:lnTo>
                    <a:lnTo>
                      <a:pt x="536" y="902"/>
                    </a:lnTo>
                    <a:lnTo>
                      <a:pt x="496" y="908"/>
                    </a:lnTo>
                    <a:lnTo>
                      <a:pt x="461" y="911"/>
                    </a:lnTo>
                    <a:lnTo>
                      <a:pt x="424" y="915"/>
                    </a:lnTo>
                    <a:lnTo>
                      <a:pt x="381" y="916"/>
                    </a:lnTo>
                    <a:lnTo>
                      <a:pt x="345" y="916"/>
                    </a:lnTo>
                    <a:lnTo>
                      <a:pt x="302" y="916"/>
                    </a:lnTo>
                    <a:lnTo>
                      <a:pt x="302" y="825"/>
                    </a:lnTo>
                    <a:lnTo>
                      <a:pt x="0" y="1037"/>
                    </a:lnTo>
                    <a:lnTo>
                      <a:pt x="302" y="1268"/>
                    </a:lnTo>
                    <a:lnTo>
                      <a:pt x="302" y="1179"/>
                    </a:lnTo>
                    <a:lnTo>
                      <a:pt x="350" y="1179"/>
                    </a:lnTo>
                    <a:lnTo>
                      <a:pt x="394" y="1178"/>
                    </a:lnTo>
                    <a:lnTo>
                      <a:pt x="438" y="1175"/>
                    </a:lnTo>
                    <a:lnTo>
                      <a:pt x="479" y="1171"/>
                    </a:lnTo>
                    <a:lnTo>
                      <a:pt x="517" y="1168"/>
                    </a:lnTo>
                    <a:lnTo>
                      <a:pt x="554" y="1163"/>
                    </a:lnTo>
                    <a:lnTo>
                      <a:pt x="594" y="1157"/>
                    </a:lnTo>
                    <a:lnTo>
                      <a:pt x="630" y="1151"/>
                    </a:lnTo>
                    <a:lnTo>
                      <a:pt x="663" y="1144"/>
                    </a:lnTo>
                    <a:lnTo>
                      <a:pt x="700" y="1136"/>
                    </a:lnTo>
                    <a:lnTo>
                      <a:pt x="747" y="1125"/>
                    </a:lnTo>
                    <a:lnTo>
                      <a:pt x="782" y="1115"/>
                    </a:lnTo>
                    <a:lnTo>
                      <a:pt x="818" y="1104"/>
                    </a:lnTo>
                    <a:lnTo>
                      <a:pt x="851" y="1093"/>
                    </a:lnTo>
                    <a:lnTo>
                      <a:pt x="891" y="1078"/>
                    </a:lnTo>
                    <a:lnTo>
                      <a:pt x="928" y="1064"/>
                    </a:lnTo>
                    <a:lnTo>
                      <a:pt x="962" y="1049"/>
                    </a:lnTo>
                    <a:lnTo>
                      <a:pt x="996" y="1035"/>
                    </a:lnTo>
                    <a:lnTo>
                      <a:pt x="1034" y="1016"/>
                    </a:lnTo>
                    <a:lnTo>
                      <a:pt x="1070" y="998"/>
                    </a:lnTo>
                    <a:lnTo>
                      <a:pt x="1103" y="982"/>
                    </a:lnTo>
                    <a:lnTo>
                      <a:pt x="1136" y="963"/>
                    </a:lnTo>
                    <a:lnTo>
                      <a:pt x="1164" y="947"/>
                    </a:lnTo>
                    <a:lnTo>
                      <a:pt x="1197" y="926"/>
                    </a:lnTo>
                    <a:lnTo>
                      <a:pt x="1225" y="907"/>
                    </a:lnTo>
                    <a:lnTo>
                      <a:pt x="1259" y="884"/>
                    </a:lnTo>
                    <a:lnTo>
                      <a:pt x="1291" y="862"/>
                    </a:lnTo>
                    <a:lnTo>
                      <a:pt x="1320" y="838"/>
                    </a:lnTo>
                    <a:lnTo>
                      <a:pt x="1349" y="813"/>
                    </a:lnTo>
                    <a:lnTo>
                      <a:pt x="1376" y="791"/>
                    </a:lnTo>
                    <a:lnTo>
                      <a:pt x="1402" y="769"/>
                    </a:lnTo>
                    <a:lnTo>
                      <a:pt x="1425" y="748"/>
                    </a:lnTo>
                    <a:lnTo>
                      <a:pt x="1453" y="720"/>
                    </a:lnTo>
                    <a:lnTo>
                      <a:pt x="1479" y="691"/>
                    </a:lnTo>
                    <a:lnTo>
                      <a:pt x="1502" y="669"/>
                    </a:lnTo>
                    <a:lnTo>
                      <a:pt x="1526" y="642"/>
                    </a:lnTo>
                    <a:lnTo>
                      <a:pt x="1548" y="614"/>
                    </a:lnTo>
                    <a:lnTo>
                      <a:pt x="1572" y="586"/>
                    </a:lnTo>
                    <a:lnTo>
                      <a:pt x="1595" y="557"/>
                    </a:lnTo>
                    <a:lnTo>
                      <a:pt x="1616" y="529"/>
                    </a:lnTo>
                    <a:lnTo>
                      <a:pt x="1640" y="499"/>
                    </a:lnTo>
                    <a:lnTo>
                      <a:pt x="1657" y="473"/>
                    </a:lnTo>
                    <a:lnTo>
                      <a:pt x="1675" y="447"/>
                    </a:lnTo>
                    <a:lnTo>
                      <a:pt x="1686" y="430"/>
                    </a:lnTo>
                    <a:lnTo>
                      <a:pt x="1699" y="412"/>
                    </a:lnTo>
                    <a:lnTo>
                      <a:pt x="1709" y="398"/>
                    </a:lnTo>
                    <a:lnTo>
                      <a:pt x="1715" y="383"/>
                    </a:lnTo>
                    <a:lnTo>
                      <a:pt x="1725" y="367"/>
                    </a:lnTo>
                    <a:lnTo>
                      <a:pt x="1733" y="348"/>
                    </a:lnTo>
                    <a:lnTo>
                      <a:pt x="1743" y="329"/>
                    </a:lnTo>
                    <a:lnTo>
                      <a:pt x="1752" y="313"/>
                    </a:lnTo>
                    <a:lnTo>
                      <a:pt x="1760" y="298"/>
                    </a:lnTo>
                    <a:lnTo>
                      <a:pt x="1770" y="279"/>
                    </a:lnTo>
                    <a:lnTo>
                      <a:pt x="1780" y="260"/>
                    </a:lnTo>
                    <a:lnTo>
                      <a:pt x="1788" y="240"/>
                    </a:lnTo>
                    <a:lnTo>
                      <a:pt x="1799" y="219"/>
                    </a:lnTo>
                    <a:lnTo>
                      <a:pt x="1805" y="202"/>
                    </a:lnTo>
                    <a:lnTo>
                      <a:pt x="1813" y="186"/>
                    </a:lnTo>
                    <a:lnTo>
                      <a:pt x="1820" y="167"/>
                    </a:lnTo>
                    <a:lnTo>
                      <a:pt x="1828" y="147"/>
                    </a:lnTo>
                    <a:lnTo>
                      <a:pt x="1834" y="128"/>
                    </a:lnTo>
                    <a:lnTo>
                      <a:pt x="1839" y="114"/>
                    </a:lnTo>
                    <a:lnTo>
                      <a:pt x="1845" y="96"/>
                    </a:lnTo>
                    <a:close/>
                  </a:path>
                </a:pathLst>
              </a:custGeom>
              <a:solidFill>
                <a:srgbClr val="00FF00"/>
              </a:solidFill>
              <a:ln w="698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2238" name="Group 11"/>
            <p:cNvGrpSpPr>
              <a:grpSpLocks/>
            </p:cNvGrpSpPr>
            <p:nvPr/>
          </p:nvGrpSpPr>
          <p:grpSpPr bwMode="auto">
            <a:xfrm>
              <a:off x="850" y="1056"/>
              <a:ext cx="2079" cy="1560"/>
              <a:chOff x="1137" y="1056"/>
              <a:chExt cx="2223" cy="1824"/>
            </a:xfrm>
          </p:grpSpPr>
          <p:sp>
            <p:nvSpPr>
              <p:cNvPr id="52243" name="Line 12"/>
              <p:cNvSpPr>
                <a:spLocks noChangeShapeType="1"/>
              </p:cNvSpPr>
              <p:nvPr/>
            </p:nvSpPr>
            <p:spPr bwMode="auto">
              <a:xfrm>
                <a:off x="2226" y="1056"/>
                <a:ext cx="0" cy="1248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44" name="Line 13"/>
              <p:cNvSpPr>
                <a:spLocks noChangeShapeType="1"/>
              </p:cNvSpPr>
              <p:nvPr/>
            </p:nvSpPr>
            <p:spPr bwMode="auto">
              <a:xfrm flipH="1">
                <a:off x="1137" y="2304"/>
                <a:ext cx="1056" cy="528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45" name="Line 14"/>
              <p:cNvSpPr>
                <a:spLocks noChangeShapeType="1"/>
              </p:cNvSpPr>
              <p:nvPr/>
            </p:nvSpPr>
            <p:spPr bwMode="auto">
              <a:xfrm>
                <a:off x="2256" y="2304"/>
                <a:ext cx="1104" cy="576"/>
              </a:xfrm>
              <a:prstGeom prst="line">
                <a:avLst/>
              </a:prstGeom>
              <a:noFill/>
              <a:ln w="1143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7823" name="Text Box 15"/>
            <p:cNvSpPr txBox="1">
              <a:spLocks noChangeArrowheads="1"/>
            </p:cNvSpPr>
            <p:nvPr/>
          </p:nvSpPr>
          <p:spPr bwMode="auto">
            <a:xfrm>
              <a:off x="2243" y="1930"/>
              <a:ext cx="719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Семья</a:t>
              </a:r>
            </a:p>
          </p:txBody>
        </p:sp>
        <p:sp>
          <p:nvSpPr>
            <p:cNvPr id="247824" name="Text Box 16"/>
            <p:cNvSpPr txBox="1">
              <a:spLocks noChangeArrowheads="1"/>
            </p:cNvSpPr>
            <p:nvPr/>
          </p:nvSpPr>
          <p:spPr bwMode="auto">
            <a:xfrm>
              <a:off x="626" y="1945"/>
              <a:ext cx="80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Школа</a:t>
              </a:r>
            </a:p>
          </p:txBody>
        </p:sp>
        <p:sp>
          <p:nvSpPr>
            <p:cNvPr id="247825" name="Text Box 17"/>
            <p:cNvSpPr txBox="1">
              <a:spLocks noChangeArrowheads="1"/>
            </p:cNvSpPr>
            <p:nvPr/>
          </p:nvSpPr>
          <p:spPr bwMode="auto">
            <a:xfrm>
              <a:off x="1247" y="3130"/>
              <a:ext cx="125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Сообщество</a:t>
              </a:r>
            </a:p>
          </p:txBody>
        </p:sp>
        <p:pic>
          <p:nvPicPr>
            <p:cNvPr id="52242" name="Picture 18" descr="Рисунок1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785"/>
              <a:ext cx="672" cy="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232" name="Picture 8" descr="P105011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281" y="2430435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4" descr="1str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4549" y="804794"/>
            <a:ext cx="1828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6034" y="124853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0659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4211638" y="1490663"/>
            <a:ext cx="647700" cy="719137"/>
          </a:xfrm>
          <a:prstGeom prst="upArrow">
            <a:avLst>
              <a:gd name="adj1" fmla="val 50000"/>
              <a:gd name="adj2" fmla="val 277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257800" y="2476500"/>
            <a:ext cx="719138" cy="647700"/>
          </a:xfrm>
          <a:prstGeom prst="rightArrow">
            <a:avLst>
              <a:gd name="adj1" fmla="val 50000"/>
              <a:gd name="adj2" fmla="val 277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3132138" y="2476500"/>
            <a:ext cx="719137" cy="647700"/>
          </a:xfrm>
          <a:prstGeom prst="leftArrow">
            <a:avLst>
              <a:gd name="adj1" fmla="val 50000"/>
              <a:gd name="adj2" fmla="val 277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48133" name="Picture 5" descr="Рисунок1"/>
          <p:cNvPicPr>
            <a:picLocks noGrp="1" noChangeArrowheads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33800" y="1905000"/>
            <a:ext cx="1635125" cy="15700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2711" name="AutoShape 7"/>
          <p:cNvSpPr>
            <a:spLocks noChangeArrowheads="1"/>
          </p:cNvSpPr>
          <p:nvPr/>
        </p:nvSpPr>
        <p:spPr bwMode="auto">
          <a:xfrm>
            <a:off x="228600" y="2339975"/>
            <a:ext cx="2663825" cy="936625"/>
          </a:xfrm>
          <a:prstGeom prst="flowChartTerminator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Центр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дополнительного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образования</a:t>
            </a:r>
          </a:p>
        </p:txBody>
      </p:sp>
      <p:sp>
        <p:nvSpPr>
          <p:cNvPr id="72712" name="AutoShape 8"/>
          <p:cNvSpPr>
            <a:spLocks noChangeArrowheads="1"/>
          </p:cNvSpPr>
          <p:nvPr/>
        </p:nvSpPr>
        <p:spPr bwMode="auto">
          <a:xfrm>
            <a:off x="6178550" y="2339975"/>
            <a:ext cx="2736850" cy="936625"/>
          </a:xfrm>
          <a:prstGeom prst="flowChartTerminator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Центр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содействия развитию</a:t>
            </a:r>
          </a:p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ребенка</a:t>
            </a:r>
            <a:endParaRPr lang="ru-RU" dirty="0">
              <a:latin typeface="Arial" charset="0"/>
            </a:endParaRPr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2771775" y="800100"/>
            <a:ext cx="3600450" cy="647700"/>
          </a:xfrm>
          <a:prstGeom prst="flowChartTerminator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b="1" dirty="0">
                <a:latin typeface="Arial" charset="0"/>
              </a:rPr>
              <a:t>Общеобразовательная школа</a:t>
            </a:r>
            <a:endParaRPr lang="ru-RU" dirty="0">
              <a:latin typeface="Arial" charset="0"/>
            </a:endParaRPr>
          </a:p>
        </p:txBody>
      </p:sp>
      <p:pic>
        <p:nvPicPr>
          <p:cNvPr id="48137" name="Picture 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754063"/>
            <a:ext cx="2133600" cy="1463675"/>
          </a:xfrm>
          <a:prstGeom prst="rect">
            <a:avLst/>
          </a:prstGeom>
          <a:noFill/>
          <a:ln w="28575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8" name="Picture 1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00100"/>
            <a:ext cx="2057400" cy="1447800"/>
          </a:xfrm>
          <a:prstGeom prst="rect">
            <a:avLst/>
          </a:prstGeom>
          <a:noFill/>
          <a:ln w="3810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9" name="Picture 2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75" y="3505200"/>
            <a:ext cx="2133600" cy="1447800"/>
          </a:xfrm>
          <a:prstGeom prst="rect">
            <a:avLst/>
          </a:prstGeom>
          <a:noFill/>
          <a:ln w="3810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40" name="Picture 2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75038"/>
            <a:ext cx="2209800" cy="1468437"/>
          </a:xfrm>
          <a:prstGeom prst="rect">
            <a:avLst/>
          </a:prstGeom>
          <a:noFill/>
          <a:ln w="38100" algn="ctr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" y="5151438"/>
          <a:ext cx="8763000" cy="639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/>
                <a:gridCol w="4381500"/>
              </a:tblGrid>
              <a:tr h="6397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Районная экспериментальная площадка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Школа – лаборатория СПБ АППО</a:t>
                      </a:r>
                    </a:p>
                  </a:txBody>
                  <a:tcPr marT="45697" marB="456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Городская экспериментальная площадка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Федеральная  </a:t>
                      </a:r>
                      <a:r>
                        <a:rPr lang="ru-RU" sz="15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стажировочная</a:t>
                      </a:r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площадка</a:t>
                      </a:r>
                    </a:p>
                  </a:txBody>
                  <a:tcPr marT="45697" marB="4569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44" name="Прямоугольник 3"/>
          <p:cNvSpPr>
            <a:spLocks noChangeArrowheads="1"/>
          </p:cNvSpPr>
          <p:nvPr/>
        </p:nvSpPr>
        <p:spPr bwMode="auto">
          <a:xfrm>
            <a:off x="0" y="5878513"/>
            <a:ext cx="9067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CCFF"/>
              </a:buClr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Школа – коллективный член МАНЭБ</a:t>
            </a:r>
          </a:p>
          <a:p>
            <a:pPr algn="ctr" eaLnBrk="1" hangingPunct="1">
              <a:spcBef>
                <a:spcPct val="0"/>
              </a:spcBef>
              <a:buClr>
                <a:srgbClr val="00CCFF"/>
              </a:buClr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Победитель Всероссийского конкурса «Лидер в образовании»</a:t>
            </a:r>
          </a:p>
          <a:p>
            <a:pPr algn="ctr" eaLnBrk="1" hangingPunct="1">
              <a:spcBef>
                <a:spcPct val="0"/>
              </a:spcBef>
              <a:buClr>
                <a:srgbClr val="00CCFF"/>
              </a:buClr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Победитель конкурса ОУ приоритетного национального проекта «Образование»</a:t>
            </a: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920750" y="49213"/>
            <a:ext cx="7315200" cy="609600"/>
          </a:xfrm>
          <a:prstGeom prst="horizontalScroll">
            <a:avLst/>
          </a:prstGeom>
          <a:solidFill>
            <a:srgbClr val="990000"/>
          </a:solidFill>
          <a:ln w="22225">
            <a:solidFill>
              <a:schemeClr val="bg2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800" b="1" i="1" dirty="0">
                <a:latin typeface="Arial" charset="0"/>
                <a:cs typeface="Arial" charset="0"/>
              </a:rPr>
              <a:t>Образование + Творчество = УСПЕХ !</a:t>
            </a:r>
          </a:p>
        </p:txBody>
      </p:sp>
      <p:pic>
        <p:nvPicPr>
          <p:cNvPr id="48146" name="Picture 14" descr="IMGA0669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1550" y="3581400"/>
            <a:ext cx="2133600" cy="1444625"/>
          </a:xfrm>
          <a:prstGeom prst="rect">
            <a:avLst/>
          </a:prstGeom>
          <a:noFill/>
          <a:ln w="3810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7138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745535" y="371114"/>
            <a:ext cx="7398465" cy="685800"/>
          </a:xfrm>
        </p:spPr>
        <p:txBody>
          <a:bodyPr/>
          <a:lstStyle/>
          <a:p>
            <a:r>
              <a:rPr lang="ru-RU" sz="2400" b="1" i="1" dirty="0" smtClean="0">
                <a:latin typeface="Tahoma" charset="0"/>
              </a:rPr>
              <a:t>ОПЫТНО-ЭКСПЕРИМЕНТАЛЬНАЯ  РАБОТА</a:t>
            </a:r>
            <a:br>
              <a:rPr lang="ru-RU" sz="2400" b="1" i="1" dirty="0" smtClean="0">
                <a:latin typeface="Tahoma" charset="0"/>
              </a:rPr>
            </a:br>
            <a:r>
              <a:rPr lang="ru-RU" sz="2400" b="1" i="1" dirty="0" smtClean="0">
                <a:latin typeface="Tahoma" charset="0"/>
              </a:rPr>
              <a:t>2014 - 2017</a:t>
            </a:r>
            <a:endParaRPr lang="ru-RU" sz="2400" b="1" i="1" dirty="0">
              <a:latin typeface="Tahoma" charset="0"/>
            </a:endParaRPr>
          </a:p>
        </p:txBody>
      </p:sp>
      <p:sp>
        <p:nvSpPr>
          <p:cNvPr id="18" name="Прямоугольник 1"/>
          <p:cNvSpPr>
            <a:spLocks noChangeArrowheads="1"/>
          </p:cNvSpPr>
          <p:nvPr/>
        </p:nvSpPr>
        <p:spPr bwMode="auto">
          <a:xfrm>
            <a:off x="770113" y="1495435"/>
            <a:ext cx="7992887" cy="1186359"/>
          </a:xfrm>
          <a:prstGeom prst="rect">
            <a:avLst/>
          </a:prstGeom>
          <a:solidFill>
            <a:srgbClr val="CCECFF"/>
          </a:solidFill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lvl="0" algn="r" eaLnBrk="1" hangingPunct="1"/>
            <a:r>
              <a:rPr lang="ru-RU" altLang="ru-RU" sz="1400" b="1" u="sng" dirty="0">
                <a:solidFill>
                  <a:srgbClr val="336699"/>
                </a:solidFill>
                <a:latin typeface="Tahoma" charset="0"/>
              </a:rPr>
              <a:t>Районная экспериментальная площадка  </a:t>
            </a:r>
            <a:endParaRPr lang="ru-RU" altLang="ru-RU" sz="1400" b="1" u="sng" dirty="0" smtClean="0">
              <a:solidFill>
                <a:srgbClr val="336699"/>
              </a:solidFill>
              <a:latin typeface="Tahoma" charset="0"/>
            </a:endParaRPr>
          </a:p>
          <a:p>
            <a:pPr lvl="0" algn="r" eaLnBrk="1" hangingPunct="1"/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Создание </a:t>
            </a:r>
            <a:r>
              <a:rPr lang="ru-RU" altLang="ru-RU" sz="1200" b="1" dirty="0">
                <a:solidFill>
                  <a:srgbClr val="990000"/>
                </a:solidFill>
                <a:latin typeface="Tahoma" charset="0"/>
              </a:rPr>
              <a:t>дистанционного курса повышения квалификации </a:t>
            </a:r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педагога по </a:t>
            </a:r>
            <a:r>
              <a:rPr lang="ru-RU" altLang="ru-RU" sz="1200" b="1" dirty="0">
                <a:solidFill>
                  <a:srgbClr val="990000"/>
                </a:solidFill>
                <a:latin typeface="Tahoma" charset="0"/>
              </a:rPr>
              <a:t>теме  </a:t>
            </a:r>
            <a:endParaRPr lang="ru-RU" altLang="ru-RU" sz="1200" b="1" dirty="0" smtClean="0">
              <a:solidFill>
                <a:srgbClr val="990000"/>
              </a:solidFill>
              <a:latin typeface="Tahoma" charset="0"/>
            </a:endParaRPr>
          </a:p>
          <a:p>
            <a:pPr lvl="0" algn="r" eaLnBrk="1" hangingPunct="1"/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«</a:t>
            </a:r>
            <a:r>
              <a:rPr lang="ru-RU" altLang="ru-RU" sz="1200" b="1" dirty="0">
                <a:solidFill>
                  <a:srgbClr val="990000"/>
                </a:solidFill>
                <a:latin typeface="Tahoma" charset="0"/>
              </a:rPr>
              <a:t>Разработка и внедрение электронных учебно-методических </a:t>
            </a:r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комплексов </a:t>
            </a:r>
          </a:p>
          <a:p>
            <a:pPr lvl="0" algn="r" eaLnBrk="1" hangingPunct="1"/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в </a:t>
            </a:r>
            <a:r>
              <a:rPr lang="ru-RU" altLang="ru-RU" sz="1200" b="1" dirty="0">
                <a:solidFill>
                  <a:srgbClr val="990000"/>
                </a:solidFill>
                <a:latin typeface="Tahoma" charset="0"/>
              </a:rPr>
              <a:t>образовательном процессе школы </a:t>
            </a:r>
            <a:r>
              <a:rPr lang="ru-RU" altLang="ru-RU" sz="1200" b="1" dirty="0" smtClean="0">
                <a:solidFill>
                  <a:srgbClr val="990000"/>
                </a:solidFill>
                <a:latin typeface="Tahoma" charset="0"/>
              </a:rPr>
              <a:t>в </a:t>
            </a:r>
            <a:r>
              <a:rPr lang="ru-RU" altLang="ru-RU" sz="1200" b="1" dirty="0">
                <a:solidFill>
                  <a:srgbClr val="990000"/>
                </a:solidFill>
                <a:latin typeface="Tahoma" charset="0"/>
              </a:rPr>
              <a:t>программной оболочке MOODLE»</a:t>
            </a:r>
          </a:p>
        </p:txBody>
      </p:sp>
      <p:sp>
        <p:nvSpPr>
          <p:cNvPr id="19" name="Прямоугольник 1"/>
          <p:cNvSpPr>
            <a:spLocks noChangeArrowheads="1"/>
          </p:cNvSpPr>
          <p:nvPr/>
        </p:nvSpPr>
        <p:spPr bwMode="auto">
          <a:xfrm>
            <a:off x="717245" y="2968158"/>
            <a:ext cx="8052164" cy="1024507"/>
          </a:xfrm>
          <a:prstGeom prst="rect">
            <a:avLst/>
          </a:prstGeom>
          <a:solidFill>
            <a:srgbClr val="CCECFF"/>
          </a:solidFill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ru-RU" altLang="ru-RU" sz="1400" b="1" u="sng" dirty="0">
                <a:solidFill>
                  <a:schemeClr val="accent2"/>
                </a:solidFill>
              </a:rPr>
              <a:t>Школа-лаборатория СПБ АППО  </a:t>
            </a:r>
            <a:endParaRPr lang="ru-RU" altLang="ru-RU" sz="1400" b="1" u="sng" dirty="0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ru-RU" altLang="ru-RU" sz="1200" b="1" dirty="0" smtClean="0">
                <a:solidFill>
                  <a:srgbClr val="990000"/>
                </a:solidFill>
              </a:rPr>
              <a:t>Организация </a:t>
            </a:r>
            <a:r>
              <a:rPr lang="ru-RU" altLang="ru-RU" sz="1200" b="1" dirty="0">
                <a:solidFill>
                  <a:srgbClr val="990000"/>
                </a:solidFill>
              </a:rPr>
              <a:t>модели методической деятельности на основной ступени  </a:t>
            </a:r>
            <a:endParaRPr lang="ru-RU" altLang="ru-RU" sz="1200" b="1" dirty="0" smtClean="0">
              <a:solidFill>
                <a:srgbClr val="990000"/>
              </a:solidFill>
            </a:endParaRPr>
          </a:p>
          <a:p>
            <a:pPr algn="r" eaLnBrk="1" hangingPunct="1"/>
            <a:r>
              <a:rPr lang="ru-RU" altLang="ru-RU" sz="1200" b="1" dirty="0" smtClean="0">
                <a:solidFill>
                  <a:srgbClr val="990000"/>
                </a:solidFill>
              </a:rPr>
              <a:t>обучения </a:t>
            </a:r>
            <a:r>
              <a:rPr lang="ru-RU" altLang="ru-RU" sz="1200" b="1" dirty="0">
                <a:solidFill>
                  <a:srgbClr val="990000"/>
                </a:solidFill>
              </a:rPr>
              <a:t>как условие профессиональной компетентности педагога</a:t>
            </a:r>
          </a:p>
        </p:txBody>
      </p:sp>
      <p:sp>
        <p:nvSpPr>
          <p:cNvPr id="20" name="Прямоугольник 1"/>
          <p:cNvSpPr>
            <a:spLocks noChangeArrowheads="1"/>
          </p:cNvSpPr>
          <p:nvPr/>
        </p:nvSpPr>
        <p:spPr bwMode="auto">
          <a:xfrm>
            <a:off x="663146" y="4324888"/>
            <a:ext cx="8115054" cy="906544"/>
          </a:xfrm>
          <a:prstGeom prst="rect">
            <a:avLst/>
          </a:prstGeom>
          <a:solidFill>
            <a:srgbClr val="CCECFF"/>
          </a:solidFill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ru-RU" altLang="ru-RU" sz="1400" b="1" u="sng" dirty="0">
                <a:solidFill>
                  <a:schemeClr val="accent2"/>
                </a:solidFill>
              </a:rPr>
              <a:t>Городская экспериментальная площадка  </a:t>
            </a:r>
            <a:endParaRPr lang="ru-RU" altLang="ru-RU" sz="1400" b="1" u="sng" dirty="0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ru-RU" altLang="ru-RU" sz="1200" b="1" dirty="0" smtClean="0">
                <a:solidFill>
                  <a:srgbClr val="990000"/>
                </a:solidFill>
              </a:rPr>
              <a:t>Разработка </a:t>
            </a:r>
            <a:r>
              <a:rPr lang="ru-RU" altLang="ru-RU" sz="1200" b="1" dirty="0">
                <a:solidFill>
                  <a:srgbClr val="990000"/>
                </a:solidFill>
              </a:rPr>
              <a:t>модели школьной службы медиации</a:t>
            </a:r>
          </a:p>
        </p:txBody>
      </p:sp>
      <p:sp>
        <p:nvSpPr>
          <p:cNvPr id="21" name="Прямоугольник 1"/>
          <p:cNvSpPr>
            <a:spLocks noChangeArrowheads="1"/>
          </p:cNvSpPr>
          <p:nvPr/>
        </p:nvSpPr>
        <p:spPr bwMode="auto">
          <a:xfrm>
            <a:off x="685800" y="5495402"/>
            <a:ext cx="8115054" cy="917189"/>
          </a:xfrm>
          <a:prstGeom prst="rect">
            <a:avLst/>
          </a:prstGeom>
          <a:solidFill>
            <a:srgbClr val="CCECFF"/>
          </a:solidFill>
          <a:ln w="57150">
            <a:solidFill>
              <a:srgbClr val="0066CC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sz="17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ru-RU" altLang="ru-RU" sz="1400" b="1" u="sng" dirty="0">
                <a:solidFill>
                  <a:schemeClr val="accent2"/>
                </a:solidFill>
              </a:rPr>
              <a:t>Федеральная  </a:t>
            </a:r>
            <a:r>
              <a:rPr lang="ru-RU" altLang="ru-RU" sz="1400" b="1" u="sng" dirty="0" err="1" smtClean="0">
                <a:solidFill>
                  <a:schemeClr val="accent2"/>
                </a:solidFill>
              </a:rPr>
              <a:t>стажировочная</a:t>
            </a:r>
            <a:r>
              <a:rPr lang="ru-RU" altLang="ru-RU" sz="1400" b="1" u="sng" dirty="0" smtClean="0">
                <a:solidFill>
                  <a:schemeClr val="accent2"/>
                </a:solidFill>
              </a:rPr>
              <a:t>  </a:t>
            </a:r>
            <a:r>
              <a:rPr lang="ru-RU" altLang="ru-RU" sz="1400" b="1" u="sng" dirty="0">
                <a:solidFill>
                  <a:schemeClr val="accent2"/>
                </a:solidFill>
              </a:rPr>
              <a:t>площадка   </a:t>
            </a:r>
            <a:endParaRPr lang="ru-RU" altLang="ru-RU" sz="1400" b="1" u="sng" dirty="0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ru-RU" altLang="ru-RU" sz="1200" b="1" dirty="0" smtClean="0">
                <a:solidFill>
                  <a:srgbClr val="990000"/>
                </a:solidFill>
              </a:rPr>
              <a:t>Государственно-общественное </a:t>
            </a:r>
            <a:r>
              <a:rPr lang="ru-RU" altLang="ru-RU" sz="1200" b="1" dirty="0">
                <a:solidFill>
                  <a:srgbClr val="990000"/>
                </a:solidFill>
              </a:rPr>
              <a:t>управление образованием </a:t>
            </a:r>
            <a:r>
              <a:rPr lang="ru-RU" altLang="ru-RU" sz="1200" b="1" dirty="0" smtClean="0">
                <a:solidFill>
                  <a:srgbClr val="990000"/>
                </a:solidFill>
              </a:rPr>
              <a:t>как </a:t>
            </a:r>
            <a:r>
              <a:rPr lang="ru-RU" altLang="ru-RU" sz="1200" b="1" dirty="0">
                <a:solidFill>
                  <a:srgbClr val="990000"/>
                </a:solidFill>
              </a:rPr>
              <a:t>приоритетное </a:t>
            </a:r>
            <a:endParaRPr lang="ru-RU" altLang="ru-RU" sz="1200" b="1" dirty="0" smtClean="0">
              <a:solidFill>
                <a:srgbClr val="990000"/>
              </a:solidFill>
            </a:endParaRPr>
          </a:p>
          <a:p>
            <a:pPr algn="r" eaLnBrk="1" hangingPunct="1"/>
            <a:r>
              <a:rPr lang="ru-RU" altLang="ru-RU" sz="1200" b="1" dirty="0" smtClean="0">
                <a:solidFill>
                  <a:srgbClr val="990000"/>
                </a:solidFill>
              </a:rPr>
              <a:t>направление государственной </a:t>
            </a:r>
            <a:r>
              <a:rPr lang="ru-RU" altLang="ru-RU" sz="1200" b="1" dirty="0">
                <a:solidFill>
                  <a:srgbClr val="990000"/>
                </a:solidFill>
              </a:rPr>
              <a:t>политики РФ </a:t>
            </a:r>
            <a:r>
              <a:rPr lang="ru-RU" altLang="ru-RU" sz="1200" b="1" dirty="0" smtClean="0">
                <a:solidFill>
                  <a:srgbClr val="990000"/>
                </a:solidFill>
              </a:rPr>
              <a:t>в </a:t>
            </a:r>
            <a:r>
              <a:rPr lang="ru-RU" altLang="ru-RU" sz="1200" b="1" dirty="0">
                <a:solidFill>
                  <a:srgbClr val="990000"/>
                </a:solidFill>
              </a:rPr>
              <a:t>сфере образования </a:t>
            </a:r>
          </a:p>
        </p:txBody>
      </p:sp>
      <p:pic>
        <p:nvPicPr>
          <p:cNvPr id="22" name="Рисунок 0" descr="appo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121" y="3133422"/>
            <a:ext cx="1111614" cy="66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624" y="1735341"/>
            <a:ext cx="1362608" cy="69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Ответы@Mail.Ru: Что означает эмблема Санкт-Петербург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949" y="4410216"/>
            <a:ext cx="671959" cy="69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ФТИ выиграл грант Правительства РФ для государственной поддержки научных исследовани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7081" y="5592780"/>
            <a:ext cx="1047697" cy="7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8" descr="Рисунок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430"/>
            <a:ext cx="1329690" cy="131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741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56"/>
          <p:cNvSpPr>
            <a:spLocks noChangeArrowheads="1"/>
          </p:cNvSpPr>
          <p:nvPr/>
        </p:nvSpPr>
        <p:spPr bwMode="auto">
          <a:xfrm>
            <a:off x="1554163" y="2165350"/>
            <a:ext cx="274637" cy="442913"/>
          </a:xfrm>
          <a:prstGeom prst="upArrow">
            <a:avLst>
              <a:gd name="adj1" fmla="val 50000"/>
              <a:gd name="adj2" fmla="val 66734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299" name="AutoShape 55"/>
          <p:cNvSpPr>
            <a:spLocks noChangeArrowheads="1"/>
          </p:cNvSpPr>
          <p:nvPr/>
        </p:nvSpPr>
        <p:spPr bwMode="auto">
          <a:xfrm rot="10800000">
            <a:off x="1905000" y="3048000"/>
            <a:ext cx="195263" cy="484188"/>
          </a:xfrm>
          <a:prstGeom prst="upArrow">
            <a:avLst>
              <a:gd name="adj1" fmla="val 50000"/>
              <a:gd name="adj2" fmla="val 61992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00" name="Line 44"/>
          <p:cNvSpPr>
            <a:spLocks noChangeShapeType="1"/>
          </p:cNvSpPr>
          <p:nvPr/>
        </p:nvSpPr>
        <p:spPr bwMode="auto">
          <a:xfrm>
            <a:off x="1828800" y="4143375"/>
            <a:ext cx="0" cy="352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1" name="Line 45"/>
          <p:cNvSpPr>
            <a:spLocks noChangeShapeType="1"/>
          </p:cNvSpPr>
          <p:nvPr/>
        </p:nvSpPr>
        <p:spPr bwMode="auto">
          <a:xfrm flipH="1">
            <a:off x="4876800" y="4114800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2" name="Line 46"/>
          <p:cNvSpPr>
            <a:spLocks noChangeShapeType="1"/>
          </p:cNvSpPr>
          <p:nvPr/>
        </p:nvSpPr>
        <p:spPr bwMode="auto">
          <a:xfrm>
            <a:off x="7292975" y="4151313"/>
            <a:ext cx="12700" cy="344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3" name="Line 47"/>
          <p:cNvSpPr>
            <a:spLocks noChangeShapeType="1"/>
          </p:cNvSpPr>
          <p:nvPr/>
        </p:nvSpPr>
        <p:spPr bwMode="auto">
          <a:xfrm>
            <a:off x="1828800" y="4114800"/>
            <a:ext cx="6845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Line 48"/>
          <p:cNvSpPr>
            <a:spLocks noChangeShapeType="1"/>
          </p:cNvSpPr>
          <p:nvPr/>
        </p:nvSpPr>
        <p:spPr bwMode="auto">
          <a:xfrm>
            <a:off x="8001000" y="4114800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5" name="Line 49"/>
          <p:cNvSpPr>
            <a:spLocks noChangeShapeType="1"/>
          </p:cNvSpPr>
          <p:nvPr/>
        </p:nvSpPr>
        <p:spPr bwMode="auto">
          <a:xfrm>
            <a:off x="6324600" y="4114800"/>
            <a:ext cx="0" cy="76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6" name="Line 50"/>
          <p:cNvSpPr>
            <a:spLocks noChangeShapeType="1"/>
          </p:cNvSpPr>
          <p:nvPr/>
        </p:nvSpPr>
        <p:spPr bwMode="auto">
          <a:xfrm>
            <a:off x="3429000" y="4114800"/>
            <a:ext cx="0" cy="76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7" name="Line 66"/>
          <p:cNvSpPr>
            <a:spLocks noChangeShapeType="1"/>
          </p:cNvSpPr>
          <p:nvPr/>
        </p:nvSpPr>
        <p:spPr bwMode="auto">
          <a:xfrm>
            <a:off x="4648200" y="4191000"/>
            <a:ext cx="0" cy="1066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8" name="Line 65"/>
          <p:cNvSpPr>
            <a:spLocks noChangeShapeType="1"/>
          </p:cNvSpPr>
          <p:nvPr/>
        </p:nvSpPr>
        <p:spPr bwMode="auto">
          <a:xfrm flipH="1">
            <a:off x="1981200" y="4121150"/>
            <a:ext cx="0" cy="1136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9" name="AutoShape 55"/>
          <p:cNvSpPr>
            <a:spLocks noChangeArrowheads="1"/>
          </p:cNvSpPr>
          <p:nvPr/>
        </p:nvSpPr>
        <p:spPr bwMode="auto">
          <a:xfrm rot="10800000">
            <a:off x="6858000" y="3021013"/>
            <a:ext cx="195263" cy="484187"/>
          </a:xfrm>
          <a:prstGeom prst="upArrow">
            <a:avLst>
              <a:gd name="adj1" fmla="val 50000"/>
              <a:gd name="adj2" fmla="val 61992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grpSp>
        <p:nvGrpSpPr>
          <p:cNvPr id="55310" name="Group 2"/>
          <p:cNvGrpSpPr>
            <a:grpSpLocks/>
          </p:cNvGrpSpPr>
          <p:nvPr/>
        </p:nvGrpSpPr>
        <p:grpSpPr bwMode="auto">
          <a:xfrm>
            <a:off x="381000" y="4495800"/>
            <a:ext cx="2590800" cy="304800"/>
            <a:chOff x="636" y="9054"/>
            <a:chExt cx="2832" cy="843"/>
          </a:xfrm>
        </p:grpSpPr>
        <p:sp>
          <p:nvSpPr>
            <p:cNvPr id="55375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76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Клуб«Патриот»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11" name="Group 19"/>
          <p:cNvGrpSpPr>
            <a:grpSpLocks/>
          </p:cNvGrpSpPr>
          <p:nvPr/>
        </p:nvGrpSpPr>
        <p:grpSpPr bwMode="auto">
          <a:xfrm>
            <a:off x="76200" y="152400"/>
            <a:ext cx="3048000" cy="457200"/>
            <a:chOff x="801" y="777"/>
            <a:chExt cx="5400" cy="925"/>
          </a:xfrm>
        </p:grpSpPr>
        <p:sp>
          <p:nvSpPr>
            <p:cNvPr id="55373" name="AutoShape 20"/>
            <p:cNvSpPr>
              <a:spLocks noChangeArrowheads="1"/>
            </p:cNvSpPr>
            <p:nvPr/>
          </p:nvSpPr>
          <p:spPr bwMode="auto">
            <a:xfrm>
              <a:off x="801" y="777"/>
              <a:ext cx="5400" cy="92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CCFF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74" name="Text Box 21"/>
            <p:cNvSpPr txBox="1">
              <a:spLocks noChangeArrowheads="1"/>
            </p:cNvSpPr>
            <p:nvPr/>
          </p:nvSpPr>
          <p:spPr bwMode="auto">
            <a:xfrm>
              <a:off x="1066" y="951"/>
              <a:ext cx="4860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3366"/>
                  </a:solidFill>
                </a:rPr>
                <a:t>Общешкольное движение</a:t>
              </a:r>
              <a:endParaRPr lang="ru-RU" altLang="ru-RU" sz="1400" b="1">
                <a:solidFill>
                  <a:srgbClr val="003366"/>
                </a:solidFill>
              </a:endParaRPr>
            </a:p>
          </p:txBody>
        </p:sp>
      </p:grpSp>
      <p:sp>
        <p:nvSpPr>
          <p:cNvPr id="55312" name="AutoShape 27"/>
          <p:cNvSpPr>
            <a:spLocks noChangeArrowheads="1"/>
          </p:cNvSpPr>
          <p:nvPr/>
        </p:nvSpPr>
        <p:spPr bwMode="auto">
          <a:xfrm rot="10800000">
            <a:off x="457200" y="3021013"/>
            <a:ext cx="193675" cy="484187"/>
          </a:xfrm>
          <a:prstGeom prst="upArrow">
            <a:avLst>
              <a:gd name="adj1" fmla="val 50000"/>
              <a:gd name="adj2" fmla="val 62500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13" name="AutoShape 28"/>
          <p:cNvSpPr>
            <a:spLocks noChangeArrowheads="1"/>
          </p:cNvSpPr>
          <p:nvPr/>
        </p:nvSpPr>
        <p:spPr bwMode="auto">
          <a:xfrm rot="10800000">
            <a:off x="3581400" y="3021013"/>
            <a:ext cx="195263" cy="484187"/>
          </a:xfrm>
          <a:prstGeom prst="upArrow">
            <a:avLst>
              <a:gd name="adj1" fmla="val 50000"/>
              <a:gd name="adj2" fmla="val 61992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14" name="AutoShape 29"/>
          <p:cNvSpPr>
            <a:spLocks noChangeArrowheads="1"/>
          </p:cNvSpPr>
          <p:nvPr/>
        </p:nvSpPr>
        <p:spPr bwMode="auto">
          <a:xfrm rot="10800000">
            <a:off x="5257800" y="3021013"/>
            <a:ext cx="195263" cy="484187"/>
          </a:xfrm>
          <a:prstGeom prst="upArrow">
            <a:avLst>
              <a:gd name="adj1" fmla="val 50000"/>
              <a:gd name="adj2" fmla="val 61992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15" name="AutoShape 30"/>
          <p:cNvSpPr>
            <a:spLocks noChangeArrowheads="1"/>
          </p:cNvSpPr>
          <p:nvPr/>
        </p:nvSpPr>
        <p:spPr bwMode="auto">
          <a:xfrm rot="10800000">
            <a:off x="8416925" y="3021013"/>
            <a:ext cx="193675" cy="484187"/>
          </a:xfrm>
          <a:prstGeom prst="upArrow">
            <a:avLst>
              <a:gd name="adj1" fmla="val 50000"/>
              <a:gd name="adj2" fmla="val 62500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grpSp>
        <p:nvGrpSpPr>
          <p:cNvPr id="55316" name="Group 31"/>
          <p:cNvGrpSpPr>
            <a:grpSpLocks/>
          </p:cNvGrpSpPr>
          <p:nvPr/>
        </p:nvGrpSpPr>
        <p:grpSpPr bwMode="auto">
          <a:xfrm>
            <a:off x="1371600" y="3530600"/>
            <a:ext cx="1295400" cy="508000"/>
            <a:chOff x="3408" y="7530"/>
            <a:chExt cx="1984" cy="947"/>
          </a:xfrm>
        </p:grpSpPr>
        <p:sp>
          <p:nvSpPr>
            <p:cNvPr id="24621" name="AutoShape 32"/>
            <p:cNvSpPr>
              <a:spLocks noChangeArrowheads="1"/>
            </p:cNvSpPr>
            <p:nvPr/>
          </p:nvSpPr>
          <p:spPr bwMode="auto">
            <a:xfrm>
              <a:off x="3408" y="7530"/>
              <a:ext cx="1984" cy="84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ru-RU" sz="11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1345" name="Text Box 33"/>
            <p:cNvSpPr txBox="1">
              <a:spLocks noChangeArrowheads="1"/>
            </p:cNvSpPr>
            <p:nvPr/>
          </p:nvSpPr>
          <p:spPr bwMode="auto">
            <a:xfrm>
              <a:off x="3503" y="7586"/>
              <a:ext cx="1780" cy="89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Внеклассная </a:t>
              </a:r>
            </a:p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работа</a:t>
              </a:r>
            </a:p>
          </p:txBody>
        </p:sp>
      </p:grpSp>
      <p:grpSp>
        <p:nvGrpSpPr>
          <p:cNvPr id="55317" name="Group 34"/>
          <p:cNvGrpSpPr>
            <a:grpSpLocks/>
          </p:cNvGrpSpPr>
          <p:nvPr/>
        </p:nvGrpSpPr>
        <p:grpSpPr bwMode="auto">
          <a:xfrm>
            <a:off x="2895600" y="3505200"/>
            <a:ext cx="1625600" cy="523875"/>
            <a:chOff x="6036" y="7502"/>
            <a:chExt cx="2510" cy="944"/>
          </a:xfrm>
        </p:grpSpPr>
        <p:sp>
          <p:nvSpPr>
            <p:cNvPr id="24624" name="AutoShape 35"/>
            <p:cNvSpPr>
              <a:spLocks noChangeArrowheads="1"/>
            </p:cNvSpPr>
            <p:nvPr/>
          </p:nvSpPr>
          <p:spPr bwMode="auto">
            <a:xfrm>
              <a:off x="6036" y="7502"/>
              <a:ext cx="2510" cy="89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ru-RU" sz="11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" name="Text Box 36"/>
            <p:cNvSpPr txBox="1">
              <a:spLocks noChangeArrowheads="1"/>
            </p:cNvSpPr>
            <p:nvPr/>
          </p:nvSpPr>
          <p:spPr bwMode="auto">
            <a:xfrm>
              <a:off x="6156" y="7548"/>
              <a:ext cx="2260" cy="89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Дополнительное</a:t>
              </a:r>
              <a:b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</a:b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образование</a:t>
              </a:r>
            </a:p>
          </p:txBody>
        </p:sp>
      </p:grpSp>
      <p:grpSp>
        <p:nvGrpSpPr>
          <p:cNvPr id="55318" name="Group 37"/>
          <p:cNvGrpSpPr>
            <a:grpSpLocks/>
          </p:cNvGrpSpPr>
          <p:nvPr/>
        </p:nvGrpSpPr>
        <p:grpSpPr bwMode="auto">
          <a:xfrm>
            <a:off x="76200" y="3505200"/>
            <a:ext cx="1193800" cy="517525"/>
            <a:chOff x="-1333" y="7535"/>
            <a:chExt cx="1943" cy="1130"/>
          </a:xfrm>
        </p:grpSpPr>
        <p:sp>
          <p:nvSpPr>
            <p:cNvPr id="55367" name="AutoShape 38"/>
            <p:cNvSpPr>
              <a:spLocks noChangeArrowheads="1"/>
            </p:cNvSpPr>
            <p:nvPr/>
          </p:nvSpPr>
          <p:spPr bwMode="auto">
            <a:xfrm>
              <a:off x="-1333" y="7535"/>
              <a:ext cx="1860" cy="106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141351" name="Text Box 39"/>
            <p:cNvSpPr txBox="1">
              <a:spLocks noChangeArrowheads="1"/>
            </p:cNvSpPr>
            <p:nvPr/>
          </p:nvSpPr>
          <p:spPr bwMode="auto">
            <a:xfrm>
              <a:off x="-1333" y="7594"/>
              <a:ext cx="1943" cy="107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Учебная </a:t>
              </a:r>
            </a:p>
            <a:p>
              <a:pPr algn="ctr" eaLnBrk="1" hangingPunct="1">
                <a:defRPr/>
              </a:pPr>
              <a:r>
                <a:rPr lang="ru-RU" sz="11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деятельность</a:t>
              </a:r>
              <a:endParaRPr lang="ru-RU" sz="11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55319" name="AutoShape 40"/>
          <p:cNvSpPr>
            <a:spLocks noChangeArrowheads="1"/>
          </p:cNvSpPr>
          <p:nvPr/>
        </p:nvSpPr>
        <p:spPr bwMode="auto">
          <a:xfrm>
            <a:off x="1163638" y="3573463"/>
            <a:ext cx="304800" cy="228600"/>
          </a:xfrm>
          <a:prstGeom prst="leftRight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20" name="AutoShape 51"/>
          <p:cNvSpPr>
            <a:spLocks noChangeArrowheads="1"/>
          </p:cNvSpPr>
          <p:nvPr/>
        </p:nvSpPr>
        <p:spPr bwMode="auto">
          <a:xfrm>
            <a:off x="76200" y="2514600"/>
            <a:ext cx="88900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FFFF"/>
              </a:gs>
              <a:gs pos="100000">
                <a:srgbClr val="FF3300"/>
              </a:gs>
            </a:gsLst>
            <a:lin ang="189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21" name="Text Box 53"/>
          <p:cNvSpPr txBox="1">
            <a:spLocks noChangeArrowheads="1"/>
          </p:cNvSpPr>
          <p:nvPr/>
        </p:nvSpPr>
        <p:spPr bwMode="auto">
          <a:xfrm>
            <a:off x="914400" y="2638425"/>
            <a:ext cx="76311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i="1">
                <a:solidFill>
                  <a:srgbClr val="003366"/>
                </a:solidFill>
              </a:rPr>
              <a:t>Девиз: «Толерантность, Единение, Любовь»</a:t>
            </a:r>
            <a:endParaRPr lang="ru-RU" altLang="ru-RU" sz="2400">
              <a:solidFill>
                <a:srgbClr val="003366"/>
              </a:solidFill>
            </a:endParaRPr>
          </a:p>
        </p:txBody>
      </p:sp>
      <p:grpSp>
        <p:nvGrpSpPr>
          <p:cNvPr id="55322" name="Group 58"/>
          <p:cNvGrpSpPr>
            <a:grpSpLocks/>
          </p:cNvGrpSpPr>
          <p:nvPr/>
        </p:nvGrpSpPr>
        <p:grpSpPr bwMode="auto">
          <a:xfrm>
            <a:off x="7924800" y="3519488"/>
            <a:ext cx="1143000" cy="519112"/>
            <a:chOff x="9246" y="7539"/>
            <a:chExt cx="1984" cy="938"/>
          </a:xfrm>
        </p:grpSpPr>
        <p:sp>
          <p:nvSpPr>
            <p:cNvPr id="55365" name="AutoShape 59"/>
            <p:cNvSpPr>
              <a:spLocks noChangeArrowheads="1"/>
            </p:cNvSpPr>
            <p:nvPr/>
          </p:nvSpPr>
          <p:spPr bwMode="auto">
            <a:xfrm>
              <a:off x="9246" y="7539"/>
              <a:ext cx="1984" cy="8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141372" name="Text Box 60"/>
            <p:cNvSpPr txBox="1">
              <a:spLocks noChangeArrowheads="1"/>
            </p:cNvSpPr>
            <p:nvPr/>
          </p:nvSpPr>
          <p:spPr bwMode="auto">
            <a:xfrm>
              <a:off x="9472" y="7585"/>
              <a:ext cx="1546" cy="89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Клубная</a:t>
              </a:r>
              <a:b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</a:b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работа</a:t>
              </a:r>
            </a:p>
          </p:txBody>
        </p:sp>
      </p:grpSp>
      <p:sp>
        <p:nvSpPr>
          <p:cNvPr id="55323" name="Line 88"/>
          <p:cNvSpPr>
            <a:spLocks noChangeShapeType="1"/>
          </p:cNvSpPr>
          <p:nvPr/>
        </p:nvSpPr>
        <p:spPr bwMode="auto">
          <a:xfrm>
            <a:off x="8610600" y="3968750"/>
            <a:ext cx="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5324" name="Group 34"/>
          <p:cNvGrpSpPr>
            <a:grpSpLocks/>
          </p:cNvGrpSpPr>
          <p:nvPr/>
        </p:nvGrpSpPr>
        <p:grpSpPr bwMode="auto">
          <a:xfrm>
            <a:off x="4735513" y="3508375"/>
            <a:ext cx="1371600" cy="530225"/>
            <a:chOff x="6036" y="7502"/>
            <a:chExt cx="2510" cy="944"/>
          </a:xfrm>
        </p:grpSpPr>
        <p:sp>
          <p:nvSpPr>
            <p:cNvPr id="55363" name="AutoShape 35"/>
            <p:cNvSpPr>
              <a:spLocks noChangeArrowheads="1"/>
            </p:cNvSpPr>
            <p:nvPr/>
          </p:nvSpPr>
          <p:spPr bwMode="auto">
            <a:xfrm>
              <a:off x="6036" y="7502"/>
              <a:ext cx="2510" cy="9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3" name="Text Box 36"/>
            <p:cNvSpPr txBox="1">
              <a:spLocks noChangeArrowheads="1"/>
            </p:cNvSpPr>
            <p:nvPr/>
          </p:nvSpPr>
          <p:spPr bwMode="auto">
            <a:xfrm>
              <a:off x="6155" y="7547"/>
              <a:ext cx="2260" cy="89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Проектная деятельность</a:t>
              </a:r>
            </a:p>
          </p:txBody>
        </p:sp>
      </p:grpSp>
      <p:grpSp>
        <p:nvGrpSpPr>
          <p:cNvPr id="55325" name="Group 34"/>
          <p:cNvGrpSpPr>
            <a:grpSpLocks/>
          </p:cNvGrpSpPr>
          <p:nvPr/>
        </p:nvGrpSpPr>
        <p:grpSpPr bwMode="auto">
          <a:xfrm>
            <a:off x="6248400" y="3508375"/>
            <a:ext cx="1524000" cy="530225"/>
            <a:chOff x="6036" y="7502"/>
            <a:chExt cx="2510" cy="944"/>
          </a:xfrm>
        </p:grpSpPr>
        <p:sp>
          <p:nvSpPr>
            <p:cNvPr id="55361" name="AutoShape 35"/>
            <p:cNvSpPr>
              <a:spLocks noChangeArrowheads="1"/>
            </p:cNvSpPr>
            <p:nvPr/>
          </p:nvSpPr>
          <p:spPr bwMode="auto">
            <a:xfrm>
              <a:off x="6036" y="7502"/>
              <a:ext cx="2510" cy="9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0000FF"/>
                </a:gs>
              </a:gsLst>
              <a:lin ang="2700000" scaled="1"/>
            </a:gra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141348" name="Text Box 36"/>
            <p:cNvSpPr txBox="1">
              <a:spLocks noChangeArrowheads="1"/>
            </p:cNvSpPr>
            <p:nvPr/>
          </p:nvSpPr>
          <p:spPr bwMode="auto">
            <a:xfrm>
              <a:off x="6156" y="7547"/>
              <a:ext cx="2259" cy="89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1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Дистанционное образование</a:t>
              </a:r>
            </a:p>
          </p:txBody>
        </p:sp>
      </p:grpSp>
      <p:sp>
        <p:nvSpPr>
          <p:cNvPr id="55326" name="AutoShape 40"/>
          <p:cNvSpPr>
            <a:spLocks noChangeArrowheads="1"/>
          </p:cNvSpPr>
          <p:nvPr/>
        </p:nvSpPr>
        <p:spPr bwMode="auto">
          <a:xfrm>
            <a:off x="2598738" y="3602038"/>
            <a:ext cx="304800" cy="228600"/>
          </a:xfrm>
          <a:prstGeom prst="leftRight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27" name="AutoShape 40"/>
          <p:cNvSpPr>
            <a:spLocks noChangeArrowheads="1"/>
          </p:cNvSpPr>
          <p:nvPr/>
        </p:nvSpPr>
        <p:spPr bwMode="auto">
          <a:xfrm>
            <a:off x="4457700" y="3605213"/>
            <a:ext cx="304800" cy="228600"/>
          </a:xfrm>
          <a:prstGeom prst="leftRight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28" name="AutoShape 40"/>
          <p:cNvSpPr>
            <a:spLocks noChangeArrowheads="1"/>
          </p:cNvSpPr>
          <p:nvPr/>
        </p:nvSpPr>
        <p:spPr bwMode="auto">
          <a:xfrm>
            <a:off x="6016625" y="3582988"/>
            <a:ext cx="304800" cy="228600"/>
          </a:xfrm>
          <a:prstGeom prst="leftRight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29" name="AutoShape 40"/>
          <p:cNvSpPr>
            <a:spLocks noChangeArrowheads="1"/>
          </p:cNvSpPr>
          <p:nvPr/>
        </p:nvSpPr>
        <p:spPr bwMode="auto">
          <a:xfrm>
            <a:off x="7688263" y="3590925"/>
            <a:ext cx="304800" cy="228600"/>
          </a:xfrm>
          <a:prstGeom prst="leftRight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grpSp>
        <p:nvGrpSpPr>
          <p:cNvPr id="55330" name="Group 2"/>
          <p:cNvGrpSpPr>
            <a:grpSpLocks/>
          </p:cNvGrpSpPr>
          <p:nvPr/>
        </p:nvGrpSpPr>
        <p:grpSpPr bwMode="auto">
          <a:xfrm>
            <a:off x="3276600" y="5257800"/>
            <a:ext cx="2590800" cy="304800"/>
            <a:chOff x="636" y="9054"/>
            <a:chExt cx="2832" cy="843"/>
          </a:xfrm>
        </p:grpSpPr>
        <p:sp>
          <p:nvSpPr>
            <p:cNvPr id="55359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60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Клуб«КВН»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1" name="Group 2"/>
          <p:cNvGrpSpPr>
            <a:grpSpLocks/>
          </p:cNvGrpSpPr>
          <p:nvPr/>
        </p:nvGrpSpPr>
        <p:grpSpPr bwMode="auto">
          <a:xfrm>
            <a:off x="152400" y="5257800"/>
            <a:ext cx="2590800" cy="304800"/>
            <a:chOff x="636" y="9054"/>
            <a:chExt cx="2832" cy="843"/>
          </a:xfrm>
        </p:grpSpPr>
        <p:sp>
          <p:nvSpPr>
            <p:cNvPr id="55357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58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Клуб«Юниор»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2" name="Group 2"/>
          <p:cNvGrpSpPr>
            <a:grpSpLocks/>
          </p:cNvGrpSpPr>
          <p:nvPr/>
        </p:nvGrpSpPr>
        <p:grpSpPr bwMode="auto">
          <a:xfrm>
            <a:off x="2133600" y="4876800"/>
            <a:ext cx="2590800" cy="304800"/>
            <a:chOff x="636" y="9054"/>
            <a:chExt cx="2832" cy="843"/>
          </a:xfrm>
        </p:grpSpPr>
        <p:sp>
          <p:nvSpPr>
            <p:cNvPr id="55355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56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Клуб«Лидер»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3" name="Group 2"/>
          <p:cNvGrpSpPr>
            <a:grpSpLocks/>
          </p:cNvGrpSpPr>
          <p:nvPr/>
        </p:nvGrpSpPr>
        <p:grpSpPr bwMode="auto">
          <a:xfrm>
            <a:off x="6400800" y="5257800"/>
            <a:ext cx="2590800" cy="304800"/>
            <a:chOff x="636" y="9054"/>
            <a:chExt cx="2832" cy="843"/>
          </a:xfrm>
        </p:grpSpPr>
        <p:sp>
          <p:nvSpPr>
            <p:cNvPr id="55353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54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Клуб«Семья»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4" name="Group 2"/>
          <p:cNvGrpSpPr>
            <a:grpSpLocks/>
          </p:cNvGrpSpPr>
          <p:nvPr/>
        </p:nvGrpSpPr>
        <p:grpSpPr bwMode="auto">
          <a:xfrm>
            <a:off x="4953000" y="4876800"/>
            <a:ext cx="2590800" cy="304800"/>
            <a:chOff x="636" y="9054"/>
            <a:chExt cx="2832" cy="843"/>
          </a:xfrm>
        </p:grpSpPr>
        <p:sp>
          <p:nvSpPr>
            <p:cNvPr id="55351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52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Клуб«Эрудит»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5" name="Group 2"/>
          <p:cNvGrpSpPr>
            <a:grpSpLocks/>
          </p:cNvGrpSpPr>
          <p:nvPr/>
        </p:nvGrpSpPr>
        <p:grpSpPr bwMode="auto">
          <a:xfrm>
            <a:off x="3429000" y="4495800"/>
            <a:ext cx="2590800" cy="304800"/>
            <a:chOff x="636" y="9054"/>
            <a:chExt cx="2832" cy="843"/>
          </a:xfrm>
        </p:grpSpPr>
        <p:sp>
          <p:nvSpPr>
            <p:cNvPr id="55349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50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Клуб«Эколог»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grpSp>
        <p:nvGrpSpPr>
          <p:cNvPr id="55336" name="Group 2"/>
          <p:cNvGrpSpPr>
            <a:grpSpLocks/>
          </p:cNvGrpSpPr>
          <p:nvPr/>
        </p:nvGrpSpPr>
        <p:grpSpPr bwMode="auto">
          <a:xfrm>
            <a:off x="6324600" y="4495800"/>
            <a:ext cx="2590800" cy="304800"/>
            <a:chOff x="636" y="9054"/>
            <a:chExt cx="2832" cy="843"/>
          </a:xfrm>
        </p:grpSpPr>
        <p:sp>
          <p:nvSpPr>
            <p:cNvPr id="55347" name="AutoShape 3"/>
            <p:cNvSpPr>
              <a:spLocks noChangeArrowheads="1"/>
            </p:cNvSpPr>
            <p:nvPr/>
          </p:nvSpPr>
          <p:spPr bwMode="auto">
            <a:xfrm>
              <a:off x="636" y="9054"/>
              <a:ext cx="2832" cy="765"/>
            </a:xfrm>
            <a:prstGeom prst="ribbon">
              <a:avLst>
                <a:gd name="adj1" fmla="val 12500"/>
                <a:gd name="adj2" fmla="val 500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9900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48" name="Text Box 4"/>
            <p:cNvSpPr txBox="1">
              <a:spLocks noChangeArrowheads="1"/>
            </p:cNvSpPr>
            <p:nvPr/>
          </p:nvSpPr>
          <p:spPr bwMode="auto">
            <a:xfrm>
              <a:off x="1246" y="9132"/>
              <a:ext cx="1593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200" b="1" i="1">
                  <a:solidFill>
                    <a:srgbClr val="003366"/>
                  </a:solidFill>
                </a:rPr>
                <a:t>Клуб«Слово»</a:t>
              </a:r>
              <a:endParaRPr lang="ru-RU" altLang="ru-RU" sz="1800">
                <a:solidFill>
                  <a:srgbClr val="003366"/>
                </a:solidFill>
              </a:endParaRPr>
            </a:p>
          </p:txBody>
        </p:sp>
      </p:grpSp>
      <p:sp>
        <p:nvSpPr>
          <p:cNvPr id="67626" name="AutoShape 51"/>
          <p:cNvSpPr>
            <a:spLocks noChangeArrowheads="1"/>
          </p:cNvSpPr>
          <p:nvPr/>
        </p:nvSpPr>
        <p:spPr bwMode="auto">
          <a:xfrm>
            <a:off x="228600" y="990600"/>
            <a:ext cx="304800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FFFF"/>
              </a:gs>
              <a:gs pos="100000">
                <a:srgbClr val="FF3300"/>
              </a:gs>
            </a:gsLst>
            <a:lin ang="189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1800" b="1" dirty="0" smtClean="0">
                <a:solidFill>
                  <a:srgbClr val="003366"/>
                </a:solidFill>
              </a:rPr>
              <a:t>2014-2015</a:t>
            </a:r>
            <a:r>
              <a:rPr lang="ru-RU" altLang="ru-RU" sz="1800" dirty="0" smtClean="0">
                <a:solidFill>
                  <a:srgbClr val="003366"/>
                </a:solidFill>
              </a:rPr>
              <a:t>  </a:t>
            </a:r>
            <a:r>
              <a:rPr lang="ru-RU" altLang="ru-RU" sz="1050" dirty="0" smtClean="0">
                <a:solidFill>
                  <a:srgbClr val="003366"/>
                </a:solidFill>
              </a:rPr>
              <a:t/>
            </a:r>
            <a:br>
              <a:rPr lang="ru-RU" altLang="ru-RU" sz="1050" dirty="0" smtClean="0">
                <a:solidFill>
                  <a:srgbClr val="003366"/>
                </a:solidFill>
              </a:rPr>
            </a:br>
            <a:r>
              <a:rPr lang="ru-RU" altLang="ru-RU" sz="2000" b="1" i="1" dirty="0" smtClean="0">
                <a:solidFill>
                  <a:srgbClr val="003366"/>
                </a:solidFill>
              </a:rPr>
              <a:t>«Открытая школа: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000" b="1" i="1" dirty="0" smtClean="0">
                <a:solidFill>
                  <a:srgbClr val="003366"/>
                </a:solidFill>
              </a:rPr>
              <a:t>диалог поколений»</a:t>
            </a:r>
            <a:endParaRPr lang="ru-RU" altLang="ru-RU" sz="2000" dirty="0">
              <a:solidFill>
                <a:srgbClr val="003366"/>
              </a:solidFill>
            </a:endParaRPr>
          </a:p>
        </p:txBody>
      </p:sp>
      <p:pic>
        <p:nvPicPr>
          <p:cNvPr id="55338" name="Picture 52" descr="Рисунок1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43840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83" name="AutoShape 107"/>
          <p:cNvSpPr>
            <a:spLocks noChangeArrowheads="1"/>
          </p:cNvSpPr>
          <p:nvPr/>
        </p:nvSpPr>
        <p:spPr bwMode="auto">
          <a:xfrm>
            <a:off x="381000" y="5881688"/>
            <a:ext cx="8458200" cy="823912"/>
          </a:xfrm>
          <a:prstGeom prst="upArrowCallout">
            <a:avLst>
              <a:gd name="adj1" fmla="val 133333"/>
              <a:gd name="adj2" fmla="val 133333"/>
              <a:gd name="adj3" fmla="val 16667"/>
              <a:gd name="adj4" fmla="val 66667"/>
            </a:avLst>
          </a:prstGeom>
          <a:gradFill rotWithShape="1">
            <a:gsLst>
              <a:gs pos="0">
                <a:schemeClr val="hlink"/>
              </a:gs>
              <a:gs pos="100000">
                <a:schemeClr val="fol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tx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endParaRPr lang="ru-RU" b="1" i="1" dirty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endParaRPr lang="ru-RU" b="1" i="1" dirty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ru-RU" sz="1400" b="1" i="1" dirty="0">
                <a:solidFill>
                  <a:schemeClr val="bg2"/>
                </a:solidFill>
              </a:rPr>
              <a:t>Служба сопровождения</a:t>
            </a:r>
          </a:p>
          <a:p>
            <a:pPr algn="ctr" eaLnBrk="1" hangingPunct="1">
              <a:defRPr/>
            </a:pPr>
            <a:r>
              <a:rPr lang="ru-RU" sz="1400" b="1" i="1" dirty="0">
                <a:solidFill>
                  <a:schemeClr val="bg2"/>
                </a:solidFill>
              </a:rPr>
              <a:t>ЦЕНТР СОДЕЙСТВИЯ РАЗВИТИЮ РЕБЕНКА</a:t>
            </a:r>
          </a:p>
          <a:p>
            <a:pPr algn="ctr" eaLnBrk="1" hangingPunct="1">
              <a:defRPr/>
            </a:pPr>
            <a:endParaRPr lang="ru-RU" b="1" i="1" dirty="0">
              <a:solidFill>
                <a:srgbClr val="FFFFFF"/>
              </a:solidFill>
            </a:endParaRPr>
          </a:p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55340" name="Picture 10" descr="цсрр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25" y="6124575"/>
            <a:ext cx="5588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341" name="Group 24"/>
          <p:cNvGrpSpPr>
            <a:grpSpLocks/>
          </p:cNvGrpSpPr>
          <p:nvPr/>
        </p:nvGrpSpPr>
        <p:grpSpPr bwMode="auto">
          <a:xfrm>
            <a:off x="3505200" y="69850"/>
            <a:ext cx="5486400" cy="2209800"/>
            <a:chOff x="3442" y="84"/>
            <a:chExt cx="2204" cy="1440"/>
          </a:xfrm>
        </p:grpSpPr>
        <p:sp>
          <p:nvSpPr>
            <p:cNvPr id="55345" name="AutoShape 25"/>
            <p:cNvSpPr>
              <a:spLocks noChangeArrowheads="1"/>
            </p:cNvSpPr>
            <p:nvPr/>
          </p:nvSpPr>
          <p:spPr bwMode="auto">
            <a:xfrm>
              <a:off x="3442" y="84"/>
              <a:ext cx="2204" cy="136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CCCC"/>
                </a:gs>
                <a:gs pos="100000">
                  <a:srgbClr val="FF9900"/>
                </a:gs>
              </a:gsLst>
              <a:path path="rect">
                <a:fillToRect l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rgbClr val="FFFFFF"/>
                </a:solidFill>
              </a:endParaRPr>
            </a:p>
          </p:txBody>
        </p:sp>
        <p:sp>
          <p:nvSpPr>
            <p:cNvPr id="55346" name="Text Box 26"/>
            <p:cNvSpPr txBox="1">
              <a:spLocks noChangeArrowheads="1"/>
            </p:cNvSpPr>
            <p:nvPr/>
          </p:nvSpPr>
          <p:spPr bwMode="auto">
            <a:xfrm>
              <a:off x="3473" y="156"/>
              <a:ext cx="2169" cy="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2005-2006 – «Балтийское море – наш общий дом»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2006-2007  –  «Нам – 20!»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2007-2008   –   «Россия – Родина моя»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2008-2009  – «Моя Семья – Дом, Школа, Вселенная»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2009-2010  – «Молодежь выбирает будущее!»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2010-2011  – «Образование + Творчество = Успех!»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2011-2012  – «Открытая школа – шаг в будущее»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2012-2013 - «Открытая школа: от идеи до события»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400" b="1" i="1">
                  <a:solidFill>
                    <a:srgbClr val="000000"/>
                  </a:solidFill>
                </a:rPr>
                <a:t>2013-2014 - «Открытая школа: олимпиада открытий»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1" i="1">
                <a:solidFill>
                  <a:srgbClr val="FFFFFF"/>
                </a:solidFill>
              </a:endParaRPr>
            </a:p>
          </p:txBody>
        </p:sp>
      </p:grpSp>
      <p:pic>
        <p:nvPicPr>
          <p:cNvPr id="55342" name="Picture 7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1975" y="282575"/>
            <a:ext cx="479425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5C5C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55343" name="AutoShape 54"/>
          <p:cNvSpPr>
            <a:spLocks noChangeArrowheads="1"/>
          </p:cNvSpPr>
          <p:nvPr/>
        </p:nvSpPr>
        <p:spPr bwMode="auto">
          <a:xfrm rot="10800000">
            <a:off x="1485900" y="609600"/>
            <a:ext cx="266700" cy="381000"/>
          </a:xfrm>
          <a:prstGeom prst="upArrow">
            <a:avLst>
              <a:gd name="adj1" fmla="val 50000"/>
              <a:gd name="adj2" fmla="val 55165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vert="eaVert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55344" name="AutoShape 56"/>
          <p:cNvSpPr>
            <a:spLocks noChangeArrowheads="1"/>
          </p:cNvSpPr>
          <p:nvPr/>
        </p:nvSpPr>
        <p:spPr bwMode="auto">
          <a:xfrm>
            <a:off x="6134100" y="2165350"/>
            <a:ext cx="266700" cy="349250"/>
          </a:xfrm>
          <a:prstGeom prst="upArrow">
            <a:avLst>
              <a:gd name="adj1" fmla="val 50000"/>
              <a:gd name="adj2" fmla="val 66610"/>
            </a:avLst>
          </a:prstGeom>
          <a:gradFill rotWithShape="1">
            <a:gsLst>
              <a:gs pos="0">
                <a:srgbClr val="FF6600"/>
              </a:gs>
              <a:gs pos="100000">
                <a:srgbClr val="CCFFFF"/>
              </a:gs>
            </a:gsLst>
            <a:lin ang="27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40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grpSp>
        <p:nvGrpSpPr>
          <p:cNvPr id="192516" name="Group 4"/>
          <p:cNvGrpSpPr>
            <a:grpSpLocks/>
          </p:cNvGrpSpPr>
          <p:nvPr/>
        </p:nvGrpSpPr>
        <p:grpSpPr bwMode="auto">
          <a:xfrm>
            <a:off x="-381000" y="0"/>
            <a:ext cx="9525000" cy="6858000"/>
            <a:chOff x="-240" y="0"/>
            <a:chExt cx="6000" cy="4320"/>
          </a:xfrm>
        </p:grpSpPr>
        <p:pic>
          <p:nvPicPr>
            <p:cNvPr id="192517" name="Picture 5" descr="spiderweb_waterdrops_1024x768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18" name="Picture 6" descr="Network_marketi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3072"/>
              <a:ext cx="1632" cy="1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2519" name="Rectangle 7"/>
            <p:cNvSpPr>
              <a:spLocks noChangeArrowheads="1"/>
            </p:cNvSpPr>
            <p:nvPr/>
          </p:nvSpPr>
          <p:spPr bwMode="auto">
            <a:xfrm>
              <a:off x="144" y="3072"/>
              <a:ext cx="1344" cy="10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92520" name="Picture 8" descr="01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3120"/>
              <a:ext cx="1152" cy="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2521" name="AutoShape 9"/>
            <p:cNvSpPr>
              <a:spLocks noChangeArrowheads="1"/>
            </p:cNvSpPr>
            <p:nvPr/>
          </p:nvSpPr>
          <p:spPr bwMode="auto">
            <a:xfrm>
              <a:off x="1536" y="2640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союз</a:t>
              </a:r>
            </a:p>
          </p:txBody>
        </p:sp>
        <p:sp>
          <p:nvSpPr>
            <p:cNvPr id="192522" name="AutoShape 10"/>
            <p:cNvSpPr>
              <a:spLocks noChangeArrowheads="1"/>
            </p:cNvSpPr>
            <p:nvPr/>
          </p:nvSpPr>
          <p:spPr bwMode="auto">
            <a:xfrm>
              <a:off x="3216" y="2832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клиентела</a:t>
              </a:r>
            </a:p>
          </p:txBody>
        </p:sp>
        <p:sp>
          <p:nvSpPr>
            <p:cNvPr id="192523" name="AutoShape 11"/>
            <p:cNvSpPr>
              <a:spLocks noChangeArrowheads="1"/>
            </p:cNvSpPr>
            <p:nvPr/>
          </p:nvSpPr>
          <p:spPr bwMode="auto">
            <a:xfrm>
              <a:off x="4128" y="1872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община</a:t>
              </a:r>
            </a:p>
          </p:txBody>
        </p:sp>
        <p:sp>
          <p:nvSpPr>
            <p:cNvPr id="192524" name="AutoShape 12"/>
            <p:cNvSpPr>
              <a:spLocks noChangeArrowheads="1"/>
            </p:cNvSpPr>
            <p:nvPr/>
          </p:nvSpPr>
          <p:spPr bwMode="auto">
            <a:xfrm>
              <a:off x="144" y="2208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гильдия</a:t>
              </a:r>
            </a:p>
          </p:txBody>
        </p:sp>
        <p:sp>
          <p:nvSpPr>
            <p:cNvPr id="192525" name="AutoShape 13"/>
            <p:cNvSpPr>
              <a:spLocks noChangeArrowheads="1"/>
            </p:cNvSpPr>
            <p:nvPr/>
          </p:nvSpPr>
          <p:spPr bwMode="auto">
            <a:xfrm>
              <a:off x="624" y="1776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семья</a:t>
              </a:r>
            </a:p>
          </p:txBody>
        </p:sp>
        <p:sp>
          <p:nvSpPr>
            <p:cNvPr id="192526" name="AutoShape 14"/>
            <p:cNvSpPr>
              <a:spLocks noChangeArrowheads="1"/>
            </p:cNvSpPr>
            <p:nvPr/>
          </p:nvSpPr>
          <p:spPr bwMode="auto">
            <a:xfrm>
              <a:off x="336" y="1296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кластер</a:t>
              </a:r>
            </a:p>
          </p:txBody>
        </p:sp>
        <p:pic>
          <p:nvPicPr>
            <p:cNvPr id="192527" name="Picture 15" descr="i-225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624"/>
              <a:ext cx="1066" cy="1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28" name="Picture 16" descr="f18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2688"/>
              <a:ext cx="992" cy="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29" name="Picture 17" descr="98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552"/>
              <a:ext cx="1200" cy="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0" name="Picture 18" descr="corp%20culture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104"/>
              <a:ext cx="2112" cy="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2531" name="AutoShape 19"/>
            <p:cNvSpPr>
              <a:spLocks noChangeArrowheads="1"/>
            </p:cNvSpPr>
            <p:nvPr/>
          </p:nvSpPr>
          <p:spPr bwMode="auto">
            <a:xfrm>
              <a:off x="3648" y="2304"/>
              <a:ext cx="1152" cy="384"/>
            </a:xfrm>
            <a:prstGeom prst="roundRect">
              <a:avLst>
                <a:gd name="adj" fmla="val 16667"/>
              </a:avLst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alt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клан</a:t>
              </a:r>
            </a:p>
          </p:txBody>
        </p:sp>
        <p:sp>
          <p:nvSpPr>
            <p:cNvPr id="192532" name="Rectangle 20"/>
            <p:cNvSpPr>
              <a:spLocks noChangeArrowheads="1"/>
            </p:cNvSpPr>
            <p:nvPr/>
          </p:nvSpPr>
          <p:spPr bwMode="auto">
            <a:xfrm>
              <a:off x="-240" y="227"/>
              <a:ext cx="5280" cy="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altLang="ru-RU" sz="36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Кластерное </a:t>
              </a:r>
              <a:r>
                <a:rPr lang="ru-RU" altLang="ru-RU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взаимодействие</a:t>
              </a:r>
              <a:r>
                <a:rPr lang="ru-RU" alt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/>
              </a:r>
              <a:br>
                <a:rPr lang="ru-RU" alt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</a:br>
              <a:r>
                <a:rPr lang="ru-RU" altLang="ru-RU" sz="28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Исторический аспект:</a:t>
              </a:r>
              <a:r>
                <a:rPr lang="ru-RU" alt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/>
              </a:r>
              <a:br>
                <a:rPr lang="ru-RU" altLang="ru-RU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</a:br>
              <a:endPara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546034" y="124853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66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Стрелка вправо 59"/>
          <p:cNvSpPr/>
          <p:nvPr/>
        </p:nvSpPr>
        <p:spPr>
          <a:xfrm>
            <a:off x="4873625" y="5870574"/>
            <a:ext cx="460375" cy="454025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5" name="Стрелка вправо 54"/>
          <p:cNvSpPr/>
          <p:nvPr/>
        </p:nvSpPr>
        <p:spPr>
          <a:xfrm>
            <a:off x="7696200" y="5870575"/>
            <a:ext cx="460375" cy="454025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51202" name="Picture 35" descr="_00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05333"/>
            <a:ext cx="1828800" cy="13160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03" name="Group 2"/>
          <p:cNvGrpSpPr>
            <a:grpSpLocks/>
          </p:cNvGrpSpPr>
          <p:nvPr/>
        </p:nvGrpSpPr>
        <p:grpSpPr bwMode="auto">
          <a:xfrm>
            <a:off x="2362200" y="3886200"/>
            <a:ext cx="1371600" cy="1295400"/>
            <a:chOff x="3408" y="2688"/>
            <a:chExt cx="1056" cy="1052"/>
          </a:xfrm>
        </p:grpSpPr>
        <p:pic>
          <p:nvPicPr>
            <p:cNvPr id="51251" name="Picture 3" descr="сем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688"/>
              <a:ext cx="1056" cy="1052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52" name="Group 4"/>
            <p:cNvGrpSpPr>
              <a:grpSpLocks/>
            </p:cNvGrpSpPr>
            <p:nvPr/>
          </p:nvGrpSpPr>
          <p:grpSpPr bwMode="auto">
            <a:xfrm>
              <a:off x="3504" y="2784"/>
              <a:ext cx="864" cy="864"/>
              <a:chOff x="7821" y="2934"/>
              <a:chExt cx="1800" cy="1800"/>
            </a:xfrm>
          </p:grpSpPr>
          <p:sp>
            <p:nvSpPr>
              <p:cNvPr id="51253" name="Oval 5"/>
              <p:cNvSpPr>
                <a:spLocks noChangeArrowheads="1"/>
              </p:cNvSpPr>
              <p:nvPr/>
            </p:nvSpPr>
            <p:spPr bwMode="auto">
              <a:xfrm>
                <a:off x="7821" y="2934"/>
                <a:ext cx="1800" cy="180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6699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51254" name="Picture 6" descr="Untitled-1 Копировать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1" y="3294"/>
                <a:ext cx="1080" cy="1080"/>
              </a:xfrm>
              <a:prstGeom prst="rect">
                <a:avLst/>
              </a:prstGeom>
              <a:noFill/>
              <a:ln w="38100">
                <a:solidFill>
                  <a:srgbClr val="3366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1204" name="Group 7"/>
          <p:cNvGrpSpPr>
            <a:grpSpLocks/>
          </p:cNvGrpSpPr>
          <p:nvPr/>
        </p:nvGrpSpPr>
        <p:grpSpPr bwMode="auto">
          <a:xfrm>
            <a:off x="5638800" y="2286000"/>
            <a:ext cx="1371600" cy="1371600"/>
            <a:chOff x="4320" y="288"/>
            <a:chExt cx="1056" cy="1052"/>
          </a:xfrm>
        </p:grpSpPr>
        <p:pic>
          <p:nvPicPr>
            <p:cNvPr id="51246" name="Picture 8" descr="сем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288"/>
              <a:ext cx="1056" cy="1052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47" name="Group 9"/>
            <p:cNvGrpSpPr>
              <a:grpSpLocks/>
            </p:cNvGrpSpPr>
            <p:nvPr/>
          </p:nvGrpSpPr>
          <p:grpSpPr bwMode="auto">
            <a:xfrm>
              <a:off x="4416" y="384"/>
              <a:ext cx="864" cy="864"/>
              <a:chOff x="5841" y="9594"/>
              <a:chExt cx="1440" cy="1440"/>
            </a:xfrm>
          </p:grpSpPr>
          <p:sp>
            <p:nvSpPr>
              <p:cNvPr id="51248" name="Oval 10"/>
              <p:cNvSpPr>
                <a:spLocks noChangeArrowheads="1"/>
              </p:cNvSpPr>
              <p:nvPr/>
            </p:nvSpPr>
            <p:spPr bwMode="auto">
              <a:xfrm>
                <a:off x="5841" y="9594"/>
                <a:ext cx="1440" cy="14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6699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51249" name="ipfm1tJt9_6Zt9qyM:" descr="http://t1.gstatic.com/images?q=tbn:m1tJt9_6Zt9qyM%3Ahttp://lenagold.ru/fon/clipart/k/knig/kniga48.jpg"/>
              <p:cNvPicPr>
                <a:picLocks noChangeAspect="1" noChangeArrowheads="1"/>
              </p:cNvPicPr>
              <p:nvPr/>
            </p:nvPicPr>
            <p:blipFill>
              <a:blip r:embed="rId5" r:link="rId6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1" y="9774"/>
                <a:ext cx="1080" cy="969"/>
              </a:xfrm>
              <a:prstGeom prst="rect">
                <a:avLst/>
              </a:prstGeom>
              <a:noFill/>
              <a:ln w="38100">
                <a:solidFill>
                  <a:srgbClr val="3366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250" name="WordArt 12"/>
              <p:cNvSpPr>
                <a:spLocks noChangeArrowheads="1" noChangeShapeType="1" noTextEdit="1"/>
              </p:cNvSpPr>
              <p:nvPr/>
            </p:nvSpPr>
            <p:spPr bwMode="auto">
              <a:xfrm rot="906942">
                <a:off x="6021" y="10494"/>
                <a:ext cx="720" cy="36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ru-RU" kern="10">
                    <a:ln w="38100">
                      <a:solidFill>
                        <a:srgbClr val="336699"/>
                      </a:solidFill>
                      <a:round/>
                      <a:headEnd/>
                      <a:tailEnd/>
                    </a:ln>
                    <a:solidFill>
                      <a:srgbClr val="80008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СЛОВО</a:t>
                </a:r>
              </a:p>
            </p:txBody>
          </p:sp>
        </p:grpSp>
      </p:grpSp>
      <p:pic>
        <p:nvPicPr>
          <p:cNvPr id="51205" name="Picture 13" descr="сем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886200"/>
            <a:ext cx="1371600" cy="1289050"/>
          </a:xfrm>
          <a:prstGeom prst="rect">
            <a:avLst/>
          </a:prstGeom>
          <a:noFill/>
          <a:ln w="381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16" descr="IMG_1877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0"/>
            <a:ext cx="1828800" cy="12954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17" descr="пат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762000"/>
            <a:ext cx="1423988" cy="1419225"/>
          </a:xfrm>
          <a:prstGeom prst="rect">
            <a:avLst/>
          </a:prstGeom>
          <a:noFill/>
          <a:ln w="381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1527175" y="297074"/>
            <a:ext cx="6629400" cy="354585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CC3300"/>
          </a:solidFill>
          <a:ln w="22225">
            <a:solidFill>
              <a:schemeClr val="folHlink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Наши клубы</a:t>
            </a:r>
          </a:p>
        </p:txBody>
      </p:sp>
      <p:grpSp>
        <p:nvGrpSpPr>
          <p:cNvPr id="51209" name="Group 58"/>
          <p:cNvGrpSpPr>
            <a:grpSpLocks/>
          </p:cNvGrpSpPr>
          <p:nvPr/>
        </p:nvGrpSpPr>
        <p:grpSpPr bwMode="auto">
          <a:xfrm>
            <a:off x="5562600" y="762000"/>
            <a:ext cx="1371600" cy="1365250"/>
            <a:chOff x="3504" y="480"/>
            <a:chExt cx="864" cy="860"/>
          </a:xfrm>
        </p:grpSpPr>
        <p:pic>
          <p:nvPicPr>
            <p:cNvPr id="51244" name="Picture 15" descr="эк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480"/>
              <a:ext cx="864" cy="860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45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3744" y="1104"/>
              <a:ext cx="384" cy="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1600" b="1" i="1" kern="10">
                  <a:ln w="12700">
                    <a:solidFill>
                      <a:srgbClr val="008000"/>
                    </a:solidFill>
                    <a:round/>
                    <a:headEnd/>
                    <a:tailEnd/>
                  </a:ln>
                  <a:solidFill>
                    <a:srgbClr val="008000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Эколог</a:t>
              </a:r>
            </a:p>
          </p:txBody>
        </p:sp>
      </p:grpSp>
      <p:pic>
        <p:nvPicPr>
          <p:cNvPr id="51210" name="Picture 21" descr="IMG_526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1828800" cy="12954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11" name="Picture 23" descr="1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3738" y="741363"/>
            <a:ext cx="1828800" cy="13366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13" name="Picture 28" descr="DSC0015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1828800" cy="12954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14" name="Picture 18" descr="Рисунок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209800"/>
            <a:ext cx="170815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5" name="Picture 34" descr="Спорт 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0"/>
            <a:ext cx="1752600" cy="1295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16" name="Group 44"/>
          <p:cNvGrpSpPr>
            <a:grpSpLocks/>
          </p:cNvGrpSpPr>
          <p:nvPr/>
        </p:nvGrpSpPr>
        <p:grpSpPr bwMode="auto">
          <a:xfrm>
            <a:off x="2286000" y="762000"/>
            <a:ext cx="1447800" cy="1371600"/>
            <a:chOff x="1488" y="2448"/>
            <a:chExt cx="960" cy="956"/>
          </a:xfrm>
        </p:grpSpPr>
        <p:pic>
          <p:nvPicPr>
            <p:cNvPr id="51238" name="Picture 15" descr="эк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2448"/>
              <a:ext cx="960" cy="956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39" name="Group 39"/>
            <p:cNvGrpSpPr>
              <a:grpSpLocks/>
            </p:cNvGrpSpPr>
            <p:nvPr/>
          </p:nvGrpSpPr>
          <p:grpSpPr bwMode="auto">
            <a:xfrm>
              <a:off x="1563" y="2526"/>
              <a:ext cx="816" cy="792"/>
              <a:chOff x="1620" y="2130"/>
              <a:chExt cx="8460" cy="8460"/>
            </a:xfrm>
          </p:grpSpPr>
          <p:sp>
            <p:nvSpPr>
              <p:cNvPr id="51240" name="Oval 40"/>
              <p:cNvSpPr>
                <a:spLocks noChangeArrowheads="1"/>
              </p:cNvSpPr>
              <p:nvPr/>
            </p:nvSpPr>
            <p:spPr bwMode="auto">
              <a:xfrm>
                <a:off x="1620" y="2130"/>
                <a:ext cx="8460" cy="846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rgbClr val="FFFFFF"/>
                  </a:solidFill>
                </a:endParaRPr>
              </a:p>
            </p:txBody>
          </p:sp>
          <p:pic>
            <p:nvPicPr>
              <p:cNvPr id="51241" name="Picture 41" descr="73e3e3e22850f1d5105b1e7ab9385599[1]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3474"/>
                <a:ext cx="5497" cy="5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42" name="WordArt 42"/>
              <p:cNvSpPr>
                <a:spLocks noChangeArrowheads="1" noChangeShapeType="1" noTextEdit="1"/>
              </p:cNvSpPr>
              <p:nvPr/>
            </p:nvSpPr>
            <p:spPr bwMode="auto">
              <a:xfrm rot="1372531">
                <a:off x="4825" y="3466"/>
                <a:ext cx="4320" cy="720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0800004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"ЛИДЕР"</a:t>
                </a:r>
              </a:p>
            </p:txBody>
          </p:sp>
          <p:sp>
            <p:nvSpPr>
              <p:cNvPr id="51243" name="WordArt 43"/>
              <p:cNvSpPr>
                <a:spLocks noChangeArrowheads="1" noChangeShapeType="1" noTextEdit="1"/>
              </p:cNvSpPr>
              <p:nvPr/>
            </p:nvSpPr>
            <p:spPr bwMode="auto">
              <a:xfrm rot="1489583">
                <a:off x="3540" y="9091"/>
                <a:ext cx="2389" cy="72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16356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КЛУБ</a:t>
                </a:r>
              </a:p>
            </p:txBody>
          </p:sp>
        </p:grpSp>
      </p:grpSp>
      <p:grpSp>
        <p:nvGrpSpPr>
          <p:cNvPr id="51217" name="Group 57"/>
          <p:cNvGrpSpPr>
            <a:grpSpLocks/>
          </p:cNvGrpSpPr>
          <p:nvPr/>
        </p:nvGrpSpPr>
        <p:grpSpPr bwMode="auto">
          <a:xfrm>
            <a:off x="2286000" y="2362200"/>
            <a:ext cx="1447800" cy="1371600"/>
            <a:chOff x="2448" y="2448"/>
            <a:chExt cx="960" cy="912"/>
          </a:xfrm>
        </p:grpSpPr>
        <p:pic>
          <p:nvPicPr>
            <p:cNvPr id="51232" name="Picture 15" descr="эк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2448"/>
              <a:ext cx="960" cy="912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33" name="Group 45"/>
            <p:cNvGrpSpPr>
              <a:grpSpLocks/>
            </p:cNvGrpSpPr>
            <p:nvPr/>
          </p:nvGrpSpPr>
          <p:grpSpPr bwMode="auto">
            <a:xfrm>
              <a:off x="2517" y="2531"/>
              <a:ext cx="825" cy="742"/>
              <a:chOff x="1620" y="1854"/>
              <a:chExt cx="8460" cy="8460"/>
            </a:xfrm>
          </p:grpSpPr>
          <p:sp>
            <p:nvSpPr>
              <p:cNvPr id="51234" name="Oval 46"/>
              <p:cNvSpPr>
                <a:spLocks noChangeArrowheads="1"/>
              </p:cNvSpPr>
              <p:nvPr/>
            </p:nvSpPr>
            <p:spPr bwMode="auto">
              <a:xfrm>
                <a:off x="1620" y="1854"/>
                <a:ext cx="8460" cy="846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rgbClr val="FFFFFF"/>
                  </a:solidFill>
                </a:endParaRPr>
              </a:p>
            </p:txBody>
          </p:sp>
          <p:pic>
            <p:nvPicPr>
              <p:cNvPr id="51235" name="Picture 47" descr="sovik_na_sayt"/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00" y="2934"/>
                <a:ext cx="4860" cy="48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6" name="Picture 48" descr="девочка- ученица"/>
              <p:cNvPicPr>
                <a:picLocks noChangeAspect="1" noChangeArrowheads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0" y="5274"/>
                <a:ext cx="3210" cy="2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37" name="WordArt 49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30" y="8589"/>
                <a:ext cx="5400" cy="825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 dirty="0"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Клуб "Эрудит"</a:t>
                </a:r>
              </a:p>
            </p:txBody>
          </p:sp>
        </p:grpSp>
      </p:grpSp>
      <p:grpSp>
        <p:nvGrpSpPr>
          <p:cNvPr id="51218" name="Group 56"/>
          <p:cNvGrpSpPr>
            <a:grpSpLocks/>
          </p:cNvGrpSpPr>
          <p:nvPr/>
        </p:nvGrpSpPr>
        <p:grpSpPr bwMode="auto">
          <a:xfrm>
            <a:off x="5638800" y="3886200"/>
            <a:ext cx="1371600" cy="1295400"/>
            <a:chOff x="3456" y="2448"/>
            <a:chExt cx="960" cy="956"/>
          </a:xfrm>
        </p:grpSpPr>
        <p:pic>
          <p:nvPicPr>
            <p:cNvPr id="51226" name="Picture 15" descr="эк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2448"/>
              <a:ext cx="960" cy="956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27" name="Group 51"/>
            <p:cNvGrpSpPr>
              <a:grpSpLocks/>
            </p:cNvGrpSpPr>
            <p:nvPr/>
          </p:nvGrpSpPr>
          <p:grpSpPr bwMode="auto">
            <a:xfrm>
              <a:off x="3534" y="2523"/>
              <a:ext cx="816" cy="816"/>
              <a:chOff x="1620" y="1854"/>
              <a:chExt cx="8460" cy="8460"/>
            </a:xfrm>
          </p:grpSpPr>
          <p:sp>
            <p:nvSpPr>
              <p:cNvPr id="51228" name="Oval 52"/>
              <p:cNvSpPr>
                <a:spLocks noChangeArrowheads="1"/>
              </p:cNvSpPr>
              <p:nvPr/>
            </p:nvSpPr>
            <p:spPr bwMode="auto">
              <a:xfrm>
                <a:off x="1620" y="1854"/>
                <a:ext cx="8460" cy="846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rgbClr val="FFFFFF"/>
                  </a:solidFill>
                </a:endParaRPr>
              </a:p>
            </p:txBody>
          </p:sp>
          <p:pic>
            <p:nvPicPr>
              <p:cNvPr id="51229" name="Picture 53" descr="award1[1]"/>
              <p:cNvPicPr>
                <a:picLocks noChangeAspect="1" noChangeArrowheads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0" y="3654"/>
                <a:ext cx="5940" cy="5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30" name="WordArt 54"/>
              <p:cNvSpPr>
                <a:spLocks noChangeArrowheads="1" noChangeShapeType="1" noTextEdit="1"/>
              </p:cNvSpPr>
              <p:nvPr/>
            </p:nvSpPr>
            <p:spPr bwMode="auto">
              <a:xfrm rot="-1579167">
                <a:off x="2340" y="3114"/>
                <a:ext cx="5115" cy="1800"/>
              </a:xfrm>
              <a:prstGeom prst="rect">
                <a:avLst/>
              </a:prstGeom>
            </p:spPr>
            <p:txBody>
              <a:bodyPr spcFirstLastPara="1" wrap="none" fromWordArt="1">
                <a:prstTxWarp prst="textArchUp">
                  <a:avLst>
                    <a:gd name="adj" fmla="val 11021052"/>
                  </a:avLst>
                </a:prstTxWarp>
              </a:bodyPr>
              <a:lstStyle/>
              <a:p>
                <a:pPr algn="ctr"/>
                <a:r>
                  <a:rPr lang="ru-RU" sz="3200" kern="10">
                    <a:ln w="9525">
                      <a:solidFill>
                        <a:srgbClr val="E60000"/>
                      </a:solidFill>
                      <a:round/>
                      <a:headEnd/>
                      <a:tailEnd/>
                    </a:ln>
                    <a:solidFill>
                      <a:srgbClr val="E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спортивный клуб</a:t>
                </a:r>
              </a:p>
            </p:txBody>
          </p:sp>
          <p:sp>
            <p:nvSpPr>
              <p:cNvPr id="51231" name="WordArt 55"/>
              <p:cNvSpPr>
                <a:spLocks noChangeArrowheads="1" noChangeShapeType="1" noTextEdit="1"/>
              </p:cNvSpPr>
              <p:nvPr/>
            </p:nvSpPr>
            <p:spPr bwMode="auto">
              <a:xfrm rot="-1814413">
                <a:off x="5220" y="8334"/>
                <a:ext cx="4140" cy="9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9525">
                      <a:solidFill>
                        <a:srgbClr val="E60000"/>
                      </a:solidFill>
                      <a:round/>
                      <a:headEnd/>
                      <a:tailEnd/>
                    </a:ln>
                    <a:solidFill>
                      <a:srgbClr val="E6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"ЮНИОР"</a:t>
                </a: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 cstate="email">
            <a:extLst/>
          </a:blip>
          <a:srcRect/>
          <a:stretch>
            <a:fillRect/>
          </a:stretch>
        </p:blipFill>
        <p:spPr bwMode="auto">
          <a:xfrm>
            <a:off x="8188325" y="5612385"/>
            <a:ext cx="834253" cy="788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Прямоугольник 12"/>
          <p:cNvSpPr/>
          <p:nvPr/>
        </p:nvSpPr>
        <p:spPr>
          <a:xfrm>
            <a:off x="6553200" y="5543550"/>
            <a:ext cx="1317635" cy="116205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клуба</a:t>
            </a:r>
            <a:endParaRPr lang="ru-RU" sz="1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«Дипломат»</a:t>
            </a:r>
            <a:endParaRPr lang="ru-RU" sz="1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143000" y="5870575"/>
            <a:ext cx="460375" cy="454025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667000" y="5408610"/>
            <a:ext cx="2337865" cy="129698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Проект клуба интернациональной дружбы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6200" y="5543550"/>
            <a:ext cx="1185862" cy="116205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Проект киноклуба</a:t>
            </a: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«Красный квадрат»</a:t>
            </a: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20" cstate="email">
            <a:extLst/>
          </a:blip>
          <a:srcRect/>
          <a:stretch>
            <a:fillRect/>
          </a:stretch>
        </p:blipFill>
        <p:spPr bwMode="auto">
          <a:xfrm>
            <a:off x="5410200" y="5586309"/>
            <a:ext cx="900506" cy="85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19" cstate="email">
            <a:extLst/>
          </a:blip>
          <a:srcRect/>
          <a:stretch>
            <a:fillRect/>
          </a:stretch>
        </p:blipFill>
        <p:spPr bwMode="auto">
          <a:xfrm>
            <a:off x="1676400" y="5634984"/>
            <a:ext cx="834253" cy="788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2" name="Picture 8" descr="72r4"/>
          <p:cNvPicPr>
            <a:picLocks noChangeAspect="1" noChangeArrowheads="1" noCrop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982" y="5805353"/>
            <a:ext cx="527693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5" name="Picture 9" descr="j4"/>
          <p:cNvPicPr>
            <a:picLocks noChangeAspect="1" noChangeArrowheads="1" noCrop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4788" y="5688818"/>
            <a:ext cx="657412" cy="66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81056" y="5807480"/>
            <a:ext cx="491482" cy="44092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9" name="Picture 15" descr="2605569_gif"/>
          <p:cNvPicPr>
            <a:picLocks noChangeAspect="1" noChangeArrowheads="1" noCrop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6092" y="5791993"/>
            <a:ext cx="546446" cy="45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10706" y="-23017"/>
            <a:ext cx="2864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Кластерное взаимодействие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828957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ChangeArrowheads="1"/>
          </p:cNvSpPr>
          <p:nvPr/>
        </p:nvSpPr>
        <p:spPr bwMode="auto">
          <a:xfrm>
            <a:off x="0" y="3644900"/>
            <a:ext cx="6948488" cy="32131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4572000" y="1031875"/>
            <a:ext cx="4572000" cy="331152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24" name="Rectangle 4"/>
          <p:cNvSpPr>
            <a:spLocks noChangeArrowheads="1"/>
          </p:cNvSpPr>
          <p:nvPr/>
        </p:nvSpPr>
        <p:spPr bwMode="auto">
          <a:xfrm>
            <a:off x="0" y="333375"/>
            <a:ext cx="4572000" cy="3311525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35526" name="Picture 6" descr="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809875"/>
            <a:ext cx="1944688" cy="1381125"/>
          </a:xfrm>
          <a:prstGeom prst="rect">
            <a:avLst/>
          </a:prstGeom>
          <a:noFill/>
          <a:ln w="12700">
            <a:solidFill>
              <a:srgbClr val="CCE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27" name="Picture 7" descr="соц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133600"/>
            <a:ext cx="201612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29" name="Picture 9" descr="IMG_1877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22320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30" name="Group 10"/>
          <p:cNvGrpSpPr>
            <a:grpSpLocks noChangeAspect="1"/>
          </p:cNvGrpSpPr>
          <p:nvPr/>
        </p:nvGrpSpPr>
        <p:grpSpPr bwMode="auto">
          <a:xfrm>
            <a:off x="2776502" y="652763"/>
            <a:ext cx="1395483" cy="1295400"/>
            <a:chOff x="1701" y="1674"/>
            <a:chExt cx="9346" cy="9233"/>
          </a:xfrm>
        </p:grpSpPr>
        <p:grpSp>
          <p:nvGrpSpPr>
            <p:cNvPr id="235531" name="Group 11"/>
            <p:cNvGrpSpPr>
              <a:grpSpLocks noChangeAspect="1"/>
            </p:cNvGrpSpPr>
            <p:nvPr/>
          </p:nvGrpSpPr>
          <p:grpSpPr bwMode="auto">
            <a:xfrm>
              <a:off x="1701" y="1674"/>
              <a:ext cx="9346" cy="9233"/>
              <a:chOff x="1701" y="1674"/>
              <a:chExt cx="9346" cy="9233"/>
            </a:xfrm>
          </p:grpSpPr>
          <p:pic>
            <p:nvPicPr>
              <p:cNvPr id="235532" name="Picture 12" descr="кольцо PR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01" y="1674"/>
                <a:ext cx="9346" cy="9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533" name="WordArt 13"/>
              <p:cNvSpPr>
                <a:spLocks noChangeAspect="1" noChangeArrowheads="1" noChangeShapeType="1" noTextEdit="1"/>
              </p:cNvSpPr>
              <p:nvPr/>
            </p:nvSpPr>
            <p:spPr bwMode="auto">
              <a:xfrm rot="16200000">
                <a:off x="2453" y="2449"/>
                <a:ext cx="7983" cy="77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spcFirstLastPara="1" wrap="none" fromWordArt="1">
                <a:prstTxWarp prst="textCircle">
                  <a:avLst>
                    <a:gd name="adj" fmla="val 12998572"/>
                  </a:avLst>
                </a:prstTxWarp>
              </a:bodyPr>
              <a:lstStyle/>
              <a:p>
                <a:pPr algn="ctr"/>
                <a:r>
                  <a:rPr lang="ru-RU" sz="1400" kern="10">
                    <a:ln w="9525">
                      <a:solidFill>
                        <a:srgbClr val="333399"/>
                      </a:solidFill>
                      <a:round/>
                      <a:headEnd/>
                      <a:tailEnd/>
                    </a:ln>
                    <a:solidFill>
                      <a:srgbClr val="33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***   КУЛЬТУРНО - ОБРАЗОВАТЕЛЬНЫЙ ЦЕНТР "ОККЕРВИЛЬ"   ***</a:t>
                </a:r>
              </a:p>
            </p:txBody>
          </p:sp>
          <p:pic>
            <p:nvPicPr>
              <p:cNvPr id="235534" name="Picture 14" descr="эмблема Патриот2 Копировать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7" y="3962"/>
                <a:ext cx="4680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535" name="WordArt 15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4947" y="3294"/>
                <a:ext cx="3120" cy="27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333399"/>
                      </a:solidFill>
                      <a:round/>
                      <a:headEnd/>
                      <a:tailEnd/>
                    </a:ln>
                    <a:solidFill>
                      <a:srgbClr val="33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Школа №323</a:t>
                </a:r>
              </a:p>
            </p:txBody>
          </p:sp>
        </p:grpSp>
        <p:sp>
          <p:nvSpPr>
            <p:cNvPr id="235536" name="WordArt 16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4581" y="9234"/>
              <a:ext cx="3720" cy="113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166150"/>
                </a:avLst>
              </a:prstTxWarp>
            </a:bodyPr>
            <a:lstStyle/>
            <a:p>
              <a:pPr algn="ctr"/>
              <a:r>
                <a:rPr lang="ru-RU" sz="1200" kern="10">
                  <a:ln w="9525">
                    <a:solidFill>
                      <a:srgbClr val="333399"/>
                    </a:solidFill>
                    <a:round/>
                    <a:headEnd/>
                    <a:tailEnd/>
                  </a:ln>
                  <a:solidFill>
                    <a:srgbClr val="33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Санкт - Петербург</a:t>
              </a:r>
            </a:p>
          </p:txBody>
        </p:sp>
      </p:grpSp>
      <p:pic>
        <p:nvPicPr>
          <p:cNvPr id="235537" name="Picture 17" descr="эмблема-эколог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876" y="1318391"/>
            <a:ext cx="1344648" cy="134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5539" name="AutoShape 19"/>
          <p:cNvSpPr>
            <a:spLocks noChangeArrowheads="1"/>
          </p:cNvSpPr>
          <p:nvPr/>
        </p:nvSpPr>
        <p:spPr bwMode="auto">
          <a:xfrm>
            <a:off x="250825" y="2565400"/>
            <a:ext cx="1512888" cy="9350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40" name="AutoShape 20"/>
          <p:cNvSpPr>
            <a:spLocks noChangeArrowheads="1"/>
          </p:cNvSpPr>
          <p:nvPr/>
        </p:nvSpPr>
        <p:spPr bwMode="auto">
          <a:xfrm>
            <a:off x="468313" y="2349500"/>
            <a:ext cx="1512887" cy="9350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ru-RU" altLang="ru-RU" sz="1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1600">
                <a:solidFill>
                  <a:schemeClr val="tx2"/>
                </a:solidFill>
              </a:rPr>
              <a:t>Домовята</a:t>
            </a:r>
          </a:p>
          <a:p>
            <a:pPr algn="ctr">
              <a:buFontTx/>
              <a:buChar char="•"/>
            </a:pPr>
            <a:r>
              <a:rPr lang="ru-RU" altLang="ru-RU" sz="1600">
                <a:solidFill>
                  <a:schemeClr val="tx2"/>
                </a:solidFill>
              </a:rPr>
              <a:t> Родословы</a:t>
            </a:r>
          </a:p>
          <a:p>
            <a:pPr algn="ctr">
              <a:buFontTx/>
              <a:buChar char="•"/>
            </a:pPr>
            <a:r>
              <a:rPr lang="ru-RU" altLang="ru-RU" sz="1600">
                <a:solidFill>
                  <a:schemeClr val="tx2"/>
                </a:solidFill>
              </a:rPr>
              <a:t> Рекруты</a:t>
            </a:r>
          </a:p>
        </p:txBody>
      </p:sp>
      <p:sp>
        <p:nvSpPr>
          <p:cNvPr id="235541" name="AutoShape 21"/>
          <p:cNvSpPr>
            <a:spLocks noChangeArrowheads="1"/>
          </p:cNvSpPr>
          <p:nvPr/>
        </p:nvSpPr>
        <p:spPr bwMode="auto">
          <a:xfrm>
            <a:off x="4746625" y="271463"/>
            <a:ext cx="4321175" cy="719137"/>
          </a:xfrm>
          <a:prstGeom prst="roundRect">
            <a:avLst>
              <a:gd name="adj" fmla="val 16667"/>
            </a:avLst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Клубная деятельность</a:t>
            </a:r>
          </a:p>
        </p:txBody>
      </p:sp>
      <p:sp>
        <p:nvSpPr>
          <p:cNvPr id="235542" name="AutoShape 22"/>
          <p:cNvSpPr>
            <a:spLocks noChangeArrowheads="1"/>
          </p:cNvSpPr>
          <p:nvPr/>
        </p:nvSpPr>
        <p:spPr bwMode="auto">
          <a:xfrm>
            <a:off x="53183" y="5286203"/>
            <a:ext cx="4490242" cy="144260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 dirty="0">
                <a:latin typeface="Times New Roman" panose="02020603050405020304" pitchFamily="18" charset="0"/>
              </a:rPr>
              <a:t>Семейная </a:t>
            </a:r>
            <a:r>
              <a:rPr lang="ru-RU" altLang="ru-RU" sz="1400" dirty="0" smtClean="0">
                <a:latin typeface="Times New Roman" panose="02020603050405020304" pitchFamily="18" charset="0"/>
              </a:rPr>
              <a:t>гостиная / Встречи </a:t>
            </a:r>
            <a:r>
              <a:rPr lang="ru-RU" altLang="ru-RU" sz="1400" dirty="0">
                <a:latin typeface="Times New Roman" panose="02020603050405020304" pitchFamily="18" charset="0"/>
              </a:rPr>
              <a:t>с интересными  </a:t>
            </a:r>
            <a:r>
              <a:rPr lang="ru-RU" altLang="ru-RU" sz="1400" dirty="0" smtClean="0">
                <a:latin typeface="Times New Roman" panose="02020603050405020304" pitchFamily="18" charset="0"/>
              </a:rPr>
              <a:t>людьми /</a:t>
            </a:r>
            <a:endParaRPr lang="ru-RU" altLang="ru-RU" sz="14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1400" dirty="0" smtClean="0">
                <a:latin typeface="Times New Roman" panose="02020603050405020304" pitchFamily="18" charset="0"/>
              </a:rPr>
              <a:t>Мастер-классы / Игровые и спортивные программы / </a:t>
            </a:r>
          </a:p>
          <a:p>
            <a:pPr algn="ctr"/>
            <a:r>
              <a:rPr lang="ru-RU" altLang="ru-RU" sz="1400" dirty="0" smtClean="0">
                <a:latin typeface="Times New Roman" panose="02020603050405020304" pitchFamily="18" charset="0"/>
              </a:rPr>
              <a:t>Выставки семейных реликвий / Фестиваль </a:t>
            </a:r>
            <a:r>
              <a:rPr lang="ru-RU" altLang="ru-RU" sz="1400" dirty="0">
                <a:latin typeface="Times New Roman" panose="02020603050405020304" pitchFamily="18" charset="0"/>
              </a:rPr>
              <a:t>семейного </a:t>
            </a:r>
            <a:endParaRPr lang="ru-RU" altLang="ru-RU" sz="1400" dirty="0" smtClean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1400" dirty="0" smtClean="0">
                <a:latin typeface="Times New Roman" panose="02020603050405020304" pitchFamily="18" charset="0"/>
              </a:rPr>
              <a:t>творчества /Участие в проектной деятельности /  </a:t>
            </a:r>
          </a:p>
          <a:p>
            <a:pPr algn="ctr"/>
            <a:r>
              <a:rPr lang="ru-RU" altLang="ru-RU" sz="1400" dirty="0" smtClean="0">
                <a:latin typeface="Times New Roman" panose="02020603050405020304" pitchFamily="18" charset="0"/>
              </a:rPr>
              <a:t>Родительский университет  </a:t>
            </a:r>
            <a:endParaRPr lang="ru-RU" altLang="ru-RU" sz="1400" dirty="0">
              <a:latin typeface="Times New Roman" panose="02020603050405020304" pitchFamily="18" charset="0"/>
            </a:endParaRPr>
          </a:p>
        </p:txBody>
      </p:sp>
      <p:sp>
        <p:nvSpPr>
          <p:cNvPr id="235543" name="Rectangle 23"/>
          <p:cNvSpPr>
            <a:spLocks noChangeArrowheads="1"/>
          </p:cNvSpPr>
          <p:nvPr/>
        </p:nvSpPr>
        <p:spPr bwMode="auto">
          <a:xfrm>
            <a:off x="4643438" y="2825750"/>
            <a:ext cx="2233612" cy="144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1400">
                <a:solidFill>
                  <a:schemeClr val="tx2"/>
                </a:solidFill>
              </a:rPr>
              <a:t>Исследовательская </a:t>
            </a:r>
          </a:p>
          <a:p>
            <a:pPr algn="ctr"/>
            <a:r>
              <a:rPr lang="ru-RU" altLang="ru-RU" sz="1400">
                <a:solidFill>
                  <a:schemeClr val="tx2"/>
                </a:solidFill>
              </a:rPr>
              <a:t>работа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  Просветительская </a:t>
            </a:r>
          </a:p>
          <a:p>
            <a:pPr algn="ctr"/>
            <a:r>
              <a:rPr lang="ru-RU" altLang="ru-RU" sz="1400">
                <a:solidFill>
                  <a:schemeClr val="tx2"/>
                </a:solidFill>
              </a:rPr>
              <a:t>деятельность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 Экспедиции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 Экологические десанты</a:t>
            </a:r>
          </a:p>
          <a:p>
            <a:pPr algn="ctr"/>
            <a:endParaRPr lang="ru-RU" altLang="ru-RU" sz="1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35544" name="Picture 24" descr="P101020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123950"/>
            <a:ext cx="2160587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5545" name="Rectangle 25"/>
          <p:cNvSpPr>
            <a:spLocks noChangeArrowheads="1"/>
          </p:cNvSpPr>
          <p:nvPr/>
        </p:nvSpPr>
        <p:spPr bwMode="auto">
          <a:xfrm>
            <a:off x="4596608" y="4318000"/>
            <a:ext cx="4572000" cy="25146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35549" name="Picture 29" descr="image0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0100" y="5715855"/>
            <a:ext cx="14478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50" name="Picture 30" descr="IMG_3697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9344" y="5727700"/>
            <a:ext cx="1365850" cy="102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5552" name="Rectangle 32"/>
          <p:cNvSpPr>
            <a:spLocks noChangeArrowheads="1"/>
          </p:cNvSpPr>
          <p:nvPr/>
        </p:nvSpPr>
        <p:spPr bwMode="auto">
          <a:xfrm>
            <a:off x="6627900" y="4356100"/>
            <a:ext cx="2538413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1400">
                <a:solidFill>
                  <a:schemeClr val="tx2"/>
                </a:solidFill>
              </a:rPr>
              <a:t>Культурно-просветительское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Организационно-практическое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Научно-исследовательское</a:t>
            </a:r>
          </a:p>
          <a:p>
            <a:pPr algn="ctr">
              <a:buFontTx/>
              <a:buChar char="•"/>
            </a:pPr>
            <a:r>
              <a:rPr lang="ru-RU" altLang="ru-RU" sz="1400">
                <a:solidFill>
                  <a:schemeClr val="tx2"/>
                </a:solidFill>
              </a:rPr>
              <a:t>Поддержка самостоятельного </a:t>
            </a:r>
          </a:p>
          <a:p>
            <a:pPr algn="ctr"/>
            <a:r>
              <a:rPr lang="ru-RU" altLang="ru-RU" sz="1400">
                <a:solidFill>
                  <a:schemeClr val="tx2"/>
                </a:solidFill>
              </a:rPr>
              <a:t>литературного творчества</a:t>
            </a:r>
          </a:p>
        </p:txBody>
      </p:sp>
      <p:pic>
        <p:nvPicPr>
          <p:cNvPr id="34" name="Picture 14" descr="сем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709" y="4235579"/>
            <a:ext cx="860396" cy="8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 descr="IMG_482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94" y="3998311"/>
            <a:ext cx="1587937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DSC00718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8018" y="3989263"/>
            <a:ext cx="1612069" cy="120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560887" y="25740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753856" y="4464905"/>
            <a:ext cx="1273175" cy="1250950"/>
            <a:chOff x="4320" y="288"/>
            <a:chExt cx="1056" cy="1052"/>
          </a:xfrm>
        </p:grpSpPr>
        <p:pic>
          <p:nvPicPr>
            <p:cNvPr id="39" name="Picture 8" descr="сем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288"/>
              <a:ext cx="1056" cy="1052"/>
            </a:xfrm>
            <a:prstGeom prst="rect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9"/>
            <p:cNvGrpSpPr>
              <a:grpSpLocks/>
            </p:cNvGrpSpPr>
            <p:nvPr/>
          </p:nvGrpSpPr>
          <p:grpSpPr bwMode="auto">
            <a:xfrm>
              <a:off x="4416" y="385"/>
              <a:ext cx="864" cy="881"/>
              <a:chOff x="5841" y="9594"/>
              <a:chExt cx="1440" cy="1468"/>
            </a:xfrm>
          </p:grpSpPr>
          <p:sp>
            <p:nvSpPr>
              <p:cNvPr id="41" name="Oval 10"/>
              <p:cNvSpPr>
                <a:spLocks noChangeArrowheads="1"/>
              </p:cNvSpPr>
              <p:nvPr/>
            </p:nvSpPr>
            <p:spPr bwMode="auto">
              <a:xfrm>
                <a:off x="5841" y="9594"/>
                <a:ext cx="1440" cy="1468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6699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fol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42" name="ipfm1tJt9_6Zt9qyM:" descr="http://t1.gstatic.com/images?q=tbn:m1tJt9_6Zt9qyM%3Ahttp://lenagold.ru/fon/clipart/k/knig/kniga48.jpg"/>
              <p:cNvPicPr>
                <a:picLocks noChangeAspect="1" noChangeArrowheads="1"/>
              </p:cNvPicPr>
              <p:nvPr/>
            </p:nvPicPr>
            <p:blipFill>
              <a:blip r:embed="rId15" r:link="rId16" cstate="email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50" y="9764"/>
                <a:ext cx="1098" cy="969"/>
              </a:xfrm>
              <a:prstGeom prst="rect">
                <a:avLst/>
              </a:prstGeom>
              <a:noFill/>
              <a:ln w="38100">
                <a:solidFill>
                  <a:srgbClr val="3366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Прямоугольник 1"/>
          <p:cNvSpPr/>
          <p:nvPr/>
        </p:nvSpPr>
        <p:spPr>
          <a:xfrm>
            <a:off x="5053005" y="5312891"/>
            <a:ext cx="794288" cy="2698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СЛОВО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828765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5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5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5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animBg="1"/>
      <p:bldP spid="235523" grpId="0" animBg="1"/>
      <p:bldP spid="235524" grpId="0" animBg="1"/>
      <p:bldP spid="235539" grpId="0" animBg="1"/>
      <p:bldP spid="235540" grpId="0" animBg="1"/>
      <p:bldP spid="235541" grpId="0" animBg="1"/>
      <p:bldP spid="235542" grpId="0" animBg="1"/>
      <p:bldP spid="235543" grpId="0" animBg="1"/>
      <p:bldP spid="2355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Картинка 1101 из 3499">
            <a:hlinkClick r:id="rId2"/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1521776">
            <a:off x="2502431" y="1219200"/>
            <a:ext cx="3519488" cy="35814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2691" name="Picture 3" descr="Рисунок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692" name="Picture 4" descr="эко"/>
          <p:cNvPicPr>
            <a:picLocks noGrp="1" noChangeAspect="1" noChangeArrowheads="1"/>
          </p:cNvPicPr>
          <p:nvPr>
            <p:ph type="title"/>
          </p:nvPr>
        </p:nvPicPr>
        <p:blipFill>
          <a:blip r:embed="rId5" cstate="email">
            <a:clrChange>
              <a:clrFrom>
                <a:srgbClr val="20A748"/>
              </a:clrFrom>
              <a:clrTo>
                <a:srgbClr val="20A74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554627" y="2209800"/>
            <a:ext cx="1600200" cy="16002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2693" name="AutoShape 5"/>
          <p:cNvSpPr>
            <a:spLocks noChangeArrowheads="1"/>
          </p:cNvSpPr>
          <p:nvPr/>
        </p:nvSpPr>
        <p:spPr bwMode="auto">
          <a:xfrm>
            <a:off x="5626502" y="733086"/>
            <a:ext cx="3429000" cy="1634021"/>
          </a:xfrm>
          <a:prstGeom prst="wedgeRoundRectCallout">
            <a:avLst>
              <a:gd name="adj1" fmla="val -40538"/>
              <a:gd name="adj2" fmla="val 97549"/>
              <a:gd name="adj3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ru-RU" altLang="ru-RU" b="1" dirty="0" smtClean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ru-RU" altLang="ru-RU" b="1" dirty="0" smtClean="0">
                <a:latin typeface="Arial" panose="020B0604020202020204" pitchFamily="34" charset="0"/>
              </a:rPr>
              <a:t>Международная</a:t>
            </a:r>
            <a:r>
              <a:rPr lang="en-US" altLang="ru-RU" b="1" dirty="0" smtClean="0">
                <a:latin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</a:rPr>
              <a:t>Академия наук экологии, безопасности человека и природы (МАНЭБ)</a:t>
            </a:r>
          </a:p>
          <a:p>
            <a:pPr algn="ctr"/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42694" name="AutoShape 6"/>
          <p:cNvSpPr>
            <a:spLocks noChangeArrowheads="1"/>
          </p:cNvSpPr>
          <p:nvPr/>
        </p:nvSpPr>
        <p:spPr bwMode="auto">
          <a:xfrm>
            <a:off x="6497595" y="2707554"/>
            <a:ext cx="2438400" cy="1905000"/>
          </a:xfrm>
          <a:prstGeom prst="wedgeRoundRectCallout">
            <a:avLst>
              <a:gd name="adj1" fmla="val -72069"/>
              <a:gd name="adj2" fmla="val -233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>
                <a:solidFill>
                  <a:srgbClr val="0000FF"/>
                </a:solidFill>
                <a:latin typeface="Arial" panose="020B0604020202020204" pitchFamily="34" charset="0"/>
              </a:rPr>
              <a:t>Межрегиональный экологический клуб аспирантов, студентов и школьников Балтийско-Ладожского региона</a:t>
            </a:r>
          </a:p>
        </p:txBody>
      </p:sp>
      <p:sp>
        <p:nvSpPr>
          <p:cNvPr id="242695" name="AutoShape 7"/>
          <p:cNvSpPr>
            <a:spLocks noChangeArrowheads="1"/>
          </p:cNvSpPr>
          <p:nvPr/>
        </p:nvSpPr>
        <p:spPr bwMode="auto">
          <a:xfrm>
            <a:off x="249195" y="1660806"/>
            <a:ext cx="2133600" cy="1143000"/>
          </a:xfrm>
          <a:prstGeom prst="wedgeRoundRectCallout">
            <a:avLst>
              <a:gd name="adj1" fmla="val 75762"/>
              <a:gd name="adj2" fmla="val 43247"/>
              <a:gd name="adj3" fmla="val 16667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ru-RU" altLang="ru-RU" sz="1600" b="1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ru-RU" altLang="ru-RU" sz="1600" b="1" dirty="0">
                <a:latin typeface="Arial" panose="020B0604020202020204" pitchFamily="34" charset="0"/>
              </a:rPr>
              <a:t>Муниципальный Совет МО </a:t>
            </a:r>
            <a:r>
              <a:rPr lang="ru-RU" altLang="ru-RU" sz="1600" b="1" dirty="0" smtClean="0">
                <a:latin typeface="Arial" panose="020B0604020202020204" pitchFamily="34" charset="0"/>
              </a:rPr>
              <a:t>Правобережный</a:t>
            </a:r>
            <a:endParaRPr lang="ru-RU" altLang="ru-RU" sz="1600" b="1" dirty="0">
              <a:latin typeface="Arial" panose="020B0604020202020204" pitchFamily="34" charset="0"/>
            </a:endParaRPr>
          </a:p>
          <a:p>
            <a:pPr algn="ctr"/>
            <a:endParaRPr lang="ru-RU" altLang="ru-RU" dirty="0"/>
          </a:p>
        </p:txBody>
      </p:sp>
      <p:sp>
        <p:nvSpPr>
          <p:cNvPr id="242696" name="AutoShape 8"/>
          <p:cNvSpPr>
            <a:spLocks noChangeArrowheads="1"/>
          </p:cNvSpPr>
          <p:nvPr/>
        </p:nvSpPr>
        <p:spPr bwMode="auto">
          <a:xfrm>
            <a:off x="129746" y="3162300"/>
            <a:ext cx="2133600" cy="1143000"/>
          </a:xfrm>
          <a:prstGeom prst="wedgeRoundRectCallout">
            <a:avLst>
              <a:gd name="adj1" fmla="val 78286"/>
              <a:gd name="adj2" fmla="val -57631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ru-RU" altLang="ru-RU"/>
          </a:p>
          <a:p>
            <a:pPr algn="ctr"/>
            <a:r>
              <a:rPr lang="ru-RU" altLang="ru-RU"/>
              <a:t>Научный центр РАН</a:t>
            </a:r>
          </a:p>
        </p:txBody>
      </p:sp>
      <p:sp>
        <p:nvSpPr>
          <p:cNvPr id="242697" name="AutoShape 9"/>
          <p:cNvSpPr>
            <a:spLocks noChangeArrowheads="1"/>
          </p:cNvSpPr>
          <p:nvPr/>
        </p:nvSpPr>
        <p:spPr bwMode="auto">
          <a:xfrm>
            <a:off x="168970" y="4679240"/>
            <a:ext cx="2362200" cy="1143000"/>
          </a:xfrm>
          <a:prstGeom prst="wedgeRoundRectCallout">
            <a:avLst>
              <a:gd name="adj1" fmla="val 73856"/>
              <a:gd name="adj2" fmla="val -125401"/>
              <a:gd name="adj3" fmla="val 16667"/>
            </a:avLst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en-US" altLang="ru-RU" sz="1600" b="1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ГУП </a:t>
            </a:r>
            <a:endParaRPr lang="en-US" altLang="ru-RU" sz="1600" b="1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«Водоканал</a:t>
            </a:r>
            <a:r>
              <a:rPr lang="en-US" altLang="ru-RU" sz="1600" b="1">
                <a:latin typeface="Arial" panose="020B0604020202020204" pitchFamily="34" charset="0"/>
              </a:rPr>
              <a:t> </a:t>
            </a:r>
            <a:r>
              <a:rPr lang="ru-RU" altLang="ru-RU" sz="1600" b="1">
                <a:latin typeface="Arial" panose="020B0604020202020204" pitchFamily="34" charset="0"/>
              </a:rPr>
              <a:t>СПб»</a:t>
            </a:r>
          </a:p>
          <a:p>
            <a:pPr algn="ctr"/>
            <a:endParaRPr lang="ru-RU" altLang="ru-RU" sz="1600" b="1">
              <a:latin typeface="Arial" panose="020B0604020202020204" pitchFamily="34" charset="0"/>
            </a:endParaRPr>
          </a:p>
        </p:txBody>
      </p:sp>
      <p:sp>
        <p:nvSpPr>
          <p:cNvPr id="242698" name="AutoShape 10"/>
          <p:cNvSpPr>
            <a:spLocks noChangeArrowheads="1"/>
          </p:cNvSpPr>
          <p:nvPr/>
        </p:nvSpPr>
        <p:spPr bwMode="auto">
          <a:xfrm>
            <a:off x="2069569" y="5789510"/>
            <a:ext cx="2514600" cy="990600"/>
          </a:xfrm>
          <a:prstGeom prst="wedgeRoundRectCallout">
            <a:avLst>
              <a:gd name="adj1" fmla="val 6211"/>
              <a:gd name="adj2" fmla="val -204356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altLang="ru-RU" sz="1600" b="1">
              <a:latin typeface="Arial" panose="020B0604020202020204" pitchFamily="34" charset="0"/>
            </a:endParaRPr>
          </a:p>
          <a:p>
            <a:pPr algn="ctr"/>
            <a:r>
              <a:rPr lang="ru-RU" altLang="ru-RU" sz="1600" b="1">
                <a:solidFill>
                  <a:srgbClr val="0000FF"/>
                </a:solidFill>
                <a:latin typeface="Arial" panose="020B0604020202020204" pitchFamily="34" charset="0"/>
              </a:rPr>
              <a:t>Арктическая академия наук</a:t>
            </a:r>
          </a:p>
        </p:txBody>
      </p:sp>
      <p:sp>
        <p:nvSpPr>
          <p:cNvPr id="242699" name="AutoShape 11"/>
          <p:cNvSpPr>
            <a:spLocks noChangeArrowheads="1"/>
          </p:cNvSpPr>
          <p:nvPr/>
        </p:nvSpPr>
        <p:spPr bwMode="auto">
          <a:xfrm>
            <a:off x="4761470" y="4953000"/>
            <a:ext cx="4267200" cy="1524000"/>
          </a:xfrm>
          <a:prstGeom prst="wedgeRoundRectCallout">
            <a:avLst>
              <a:gd name="adj1" fmla="val -36977"/>
              <a:gd name="adj2" fmla="val -92685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Tx/>
              <a:buChar char="•"/>
            </a:pPr>
            <a:r>
              <a:rPr lang="ru-RU" altLang="ru-RU" sz="1600" b="1">
                <a:latin typeface="Arial" panose="020B0604020202020204" pitchFamily="34" charset="0"/>
              </a:rPr>
              <a:t>Политехнический институт</a:t>
            </a:r>
          </a:p>
          <a:p>
            <a:pPr algn="ctr">
              <a:buFontTx/>
              <a:buChar char="•"/>
            </a:pPr>
            <a:r>
              <a:rPr lang="ru-RU" altLang="ru-RU" sz="1600" b="1">
                <a:latin typeface="Arial" panose="020B0604020202020204" pitchFamily="34" charset="0"/>
              </a:rPr>
              <a:t>Государственный Университет</a:t>
            </a:r>
            <a:r>
              <a:rPr lang="en-US" altLang="ru-RU" sz="1600" b="1">
                <a:latin typeface="Arial" panose="020B0604020202020204" pitchFamily="34" charset="0"/>
              </a:rPr>
              <a:t> </a:t>
            </a:r>
            <a:r>
              <a:rPr lang="ru-RU" altLang="ru-RU" sz="1600" b="1">
                <a:latin typeface="Arial" panose="020B0604020202020204" pitchFamily="34" charset="0"/>
              </a:rPr>
              <a:t>СПБ</a:t>
            </a:r>
          </a:p>
          <a:p>
            <a:pPr algn="ctr">
              <a:buFontTx/>
              <a:buChar char="•"/>
            </a:pPr>
            <a:r>
              <a:rPr lang="ru-RU" altLang="ru-RU" sz="1600" b="1">
                <a:latin typeface="Arial" panose="020B0604020202020204" pitchFamily="34" charset="0"/>
              </a:rPr>
              <a:t>Институт растительных полимеров</a:t>
            </a:r>
          </a:p>
          <a:p>
            <a:pPr algn="ctr">
              <a:buFontTx/>
              <a:buChar char="•"/>
            </a:pPr>
            <a:r>
              <a:rPr lang="ru-RU" altLang="ru-RU" sz="1600" b="1">
                <a:latin typeface="Arial" panose="020B0604020202020204" pitchFamily="34" charset="0"/>
              </a:rPr>
              <a:t>Гидрометеорологический университет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</a:pPr>
            <a:endParaRPr lang="ru-RU" altLang="ru-RU" sz="1600" b="1">
              <a:latin typeface="Arial" panose="020B0604020202020204" pitchFamily="34" charset="0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129746" y="545757"/>
            <a:ext cx="50292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Кластерное взаимодействие</a:t>
            </a:r>
          </a:p>
          <a:p>
            <a:pPr algn="ctr"/>
            <a:r>
              <a:rPr lang="ru-RU" altLang="ru-RU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Социальное партнерство:</a:t>
            </a:r>
            <a: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altLang="ru-RU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46034" y="124853"/>
            <a:ext cx="64903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sz="1100" b="1" i="1" dirty="0">
                <a:latin typeface="Arial" charset="0"/>
              </a:rPr>
              <a:t>Общественно активная школа как организация условия реализации </a:t>
            </a:r>
            <a:r>
              <a:rPr lang="ru-RU" sz="1100" b="1" i="1" dirty="0" smtClean="0">
                <a:latin typeface="Arial" charset="0"/>
              </a:rPr>
              <a:t>ГОУ образованием</a:t>
            </a:r>
            <a:endParaRPr lang="ru-RU" sz="11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026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4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42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2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4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4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3" grpId="0" animBg="1"/>
      <p:bldP spid="242694" grpId="0" animBg="1"/>
      <p:bldP spid="242695" grpId="0" animBg="1"/>
      <p:bldP spid="242696" grpId="0" animBg="1"/>
      <p:bldP spid="242697" grpId="0" animBg="1"/>
      <p:bldP spid="242698" grpId="0" animBg="1"/>
      <p:bldP spid="242699" grpId="0" animBg="1"/>
      <p:bldP spid="14" grpId="0"/>
      <p:bldP spid="15" grpId="0"/>
    </p:bld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8965</TotalTime>
  <Words>960</Words>
  <Application>Microsoft Office PowerPoint</Application>
  <PresentationFormat>Экран (4:3)</PresentationFormat>
  <Paragraphs>265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Текстура</vt:lpstr>
      <vt:lpstr>Специальное оформление</vt:lpstr>
      <vt:lpstr>1_Текстура</vt:lpstr>
      <vt:lpstr>Слайд 1</vt:lpstr>
      <vt:lpstr>Слайд 2</vt:lpstr>
      <vt:lpstr>Слайд 3</vt:lpstr>
      <vt:lpstr>ОПЫТНО-ЭКСПЕРИМЕНТАЛЬНАЯ  РАБОТА 2014 - 2017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Традиционные мероприятия муниципального округа Правобережный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Флоренкова Л.А.</dc:creator>
  <cp:lastModifiedBy>Школа №323, СПб</cp:lastModifiedBy>
  <cp:revision>361</cp:revision>
  <cp:lastPrinted>2014-12-10T10:39:15Z</cp:lastPrinted>
  <dcterms:created xsi:type="dcterms:W3CDTF">1601-01-01T00:00:00Z</dcterms:created>
  <dcterms:modified xsi:type="dcterms:W3CDTF">2014-12-20T13:11:13Z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